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71" r:id="rId5"/>
    <p:sldId id="633" r:id="rId6"/>
    <p:sldId id="668" r:id="rId7"/>
    <p:sldId id="676" r:id="rId8"/>
    <p:sldId id="627" r:id="rId9"/>
    <p:sldId id="635" r:id="rId10"/>
    <p:sldId id="632" r:id="rId11"/>
    <p:sldId id="634" r:id="rId12"/>
    <p:sldId id="638" r:id="rId13"/>
    <p:sldId id="639" r:id="rId14"/>
    <p:sldId id="640" r:id="rId15"/>
    <p:sldId id="641" r:id="rId16"/>
    <p:sldId id="642" r:id="rId17"/>
    <p:sldId id="658" r:id="rId18"/>
    <p:sldId id="659" r:id="rId19"/>
    <p:sldId id="637" r:id="rId20"/>
    <p:sldId id="660" r:id="rId21"/>
    <p:sldId id="661" r:id="rId22"/>
    <p:sldId id="662" r:id="rId23"/>
    <p:sldId id="663" r:id="rId24"/>
    <p:sldId id="664" r:id="rId25"/>
    <p:sldId id="666" r:id="rId26"/>
    <p:sldId id="667" r:id="rId27"/>
    <p:sldId id="665" r:id="rId28"/>
    <p:sldId id="643" r:id="rId29"/>
    <p:sldId id="644" r:id="rId30"/>
    <p:sldId id="645" r:id="rId31"/>
    <p:sldId id="646" r:id="rId32"/>
    <p:sldId id="647" r:id="rId33"/>
    <p:sldId id="648" r:id="rId34"/>
    <p:sldId id="649" r:id="rId35"/>
    <p:sldId id="650" r:id="rId36"/>
    <p:sldId id="651" r:id="rId37"/>
    <p:sldId id="652" r:id="rId38"/>
    <p:sldId id="653" r:id="rId39"/>
    <p:sldId id="654" r:id="rId40"/>
    <p:sldId id="657" r:id="rId41"/>
    <p:sldId id="669" r:id="rId42"/>
    <p:sldId id="655" r:id="rId43"/>
    <p:sldId id="670" r:id="rId44"/>
    <p:sldId id="656" r:id="rId45"/>
    <p:sldId id="67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t, H.J. (Harmen)" initials="SH(" lastIdx="1" clrIdx="0">
    <p:extLst>
      <p:ext uri="{19B8F6BF-5375-455C-9EA6-DF929625EA0E}">
        <p15:presenceInfo xmlns:p15="http://schemas.microsoft.com/office/powerpoint/2012/main" userId="S::harmen.slot@tno.nl::09081768-3429-4ead-b385-4253560ded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B74"/>
    <a:srgbClr val="ABB5C1"/>
    <a:srgbClr val="E57878"/>
    <a:srgbClr val="FE9292"/>
    <a:srgbClr val="556C82"/>
    <a:srgbClr val="919FAE"/>
    <a:srgbClr val="1C06C2"/>
    <a:srgbClr val="7F407F"/>
    <a:srgbClr val="00607A"/>
    <a:srgbClr val="00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7" autoAdjust="0"/>
    <p:restoredTop sz="95964"/>
  </p:normalViewPr>
  <p:slideViewPr>
    <p:cSldViewPr snapToGrid="0">
      <p:cViewPr varScale="1">
        <p:scale>
          <a:sx n="102" d="100"/>
          <a:sy n="102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2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058F-D4B5-8E47-A5F7-33E6DE83BE1B}" type="datetimeFigureOut">
              <a:rPr lang="it-IT" smtClean="0"/>
              <a:t>12/06/2025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F3628-D7B3-A44E-AAA3-2503A2B0D8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2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hyperlink" Target="https://www.linkedin.com/company/the-encase-project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svg"/><Relationship Id="rId9" Type="http://schemas.openxmlformats.org/officeDocument/2006/relationships/image" Target="../media/image8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emf"/><Relationship Id="rId7" Type="http://schemas.openxmlformats.org/officeDocument/2006/relationships/image" Target="../media/image14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hyperlink" Target="https://www.linkedin.com/company/the-encase-project/" TargetMode="External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2">
            <a:hlinkClick r:id="rId2"/>
            <a:extLst>
              <a:ext uri="{FF2B5EF4-FFF2-40B4-BE49-F238E27FC236}">
                <a16:creationId xmlns:a16="http://schemas.microsoft.com/office/drawing/2014/main" id="{80F6B63C-3FCA-79D9-14DF-98D1C053E6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714" y="6297138"/>
            <a:ext cx="289560" cy="28956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399023F-9A6E-330C-0D52-C2EB886660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5779" y="6304315"/>
            <a:ext cx="274198" cy="274198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2159AEF-C4E9-4144-6EE3-16FC2DAFB9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57563EB1-9AFE-D4C3-C02A-943819B2B44A}"/>
              </a:ext>
            </a:extLst>
          </p:cNvPr>
          <p:cNvSpPr/>
          <p:nvPr userDrawn="1"/>
        </p:nvSpPr>
        <p:spPr>
          <a:xfrm>
            <a:off x="0" y="1690903"/>
            <a:ext cx="7048500" cy="1738097"/>
          </a:xfrm>
          <a:prstGeom prst="rect">
            <a:avLst/>
          </a:prstGeom>
          <a:solidFill>
            <a:srgbClr val="425B74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ublic Sans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0FBB85A-8E4F-EE43-9E2A-6E180FFC62BE}"/>
              </a:ext>
            </a:extLst>
          </p:cNvPr>
          <p:cNvSpPr txBox="1"/>
          <p:nvPr userDrawn="1"/>
        </p:nvSpPr>
        <p:spPr>
          <a:xfrm>
            <a:off x="304630" y="1963306"/>
            <a:ext cx="6743870" cy="1207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FFFFF"/>
                </a:solidFill>
                <a:latin typeface="Public Sans" pitchFamily="2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 European Network</a:t>
            </a:r>
            <a:br>
              <a:rPr lang="en-US" sz="3000" b="1" dirty="0">
                <a:solidFill>
                  <a:srgbClr val="FFFFFF"/>
                </a:solidFill>
                <a:latin typeface="Public Sans" pitchFamily="2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r>
              <a:rPr lang="en-US" sz="3000" b="1" dirty="0">
                <a:solidFill>
                  <a:srgbClr val="FFFFFF"/>
                </a:solidFill>
                <a:latin typeface="Public Sans" pitchFamily="2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 Research Infrastructures</a:t>
            </a:r>
            <a:br>
              <a:rPr lang="en-US" sz="3000" b="1" dirty="0">
                <a:solidFill>
                  <a:srgbClr val="FFFFFF"/>
                </a:solidFill>
                <a:latin typeface="Public Sans" pitchFamily="2" charset="0"/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r>
              <a:rPr lang="en-US" sz="3000" b="1" dirty="0">
                <a:solidFill>
                  <a:srgbClr val="FFFFFF"/>
                </a:solidFill>
                <a:latin typeface="Public Sans" pitchFamily="2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for CO2 Transport and Injection</a:t>
            </a:r>
            <a:endParaRPr lang="it-IT" sz="3000" b="1" dirty="0">
              <a:solidFill>
                <a:srgbClr val="FFFFFF"/>
              </a:solidFill>
              <a:latin typeface="Public Sans" pitchFamily="2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A539B55-9EDB-56D8-8F8B-31E28AD837BF}"/>
              </a:ext>
            </a:extLst>
          </p:cNvPr>
          <p:cNvSpPr txBox="1"/>
          <p:nvPr userDrawn="1"/>
        </p:nvSpPr>
        <p:spPr>
          <a:xfrm>
            <a:off x="304630" y="3845934"/>
            <a:ext cx="54926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rgbClr val="425B74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Project Duration: 42 </a:t>
            </a:r>
            <a:r>
              <a:rPr lang="it-IT" sz="2000" dirty="0" err="1">
                <a:solidFill>
                  <a:srgbClr val="425B74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Months</a:t>
            </a:r>
            <a:br>
              <a:rPr lang="it-IT" sz="2000" dirty="0">
                <a:solidFill>
                  <a:srgbClr val="425B74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it-IT" sz="2000" dirty="0" err="1">
                <a:solidFill>
                  <a:srgbClr val="425B74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Starting</a:t>
            </a:r>
            <a:r>
              <a:rPr lang="it-IT" sz="2000" dirty="0">
                <a:solidFill>
                  <a:srgbClr val="425B74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 date: 01/01/2023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9BC192-1FCC-3C8C-8892-1F7BAE9BBA33}"/>
              </a:ext>
            </a:extLst>
          </p:cNvPr>
          <p:cNvSpPr/>
          <p:nvPr userDrawn="1"/>
        </p:nvSpPr>
        <p:spPr>
          <a:xfrm>
            <a:off x="0" y="0"/>
            <a:ext cx="12191999" cy="98777"/>
          </a:xfrm>
          <a:prstGeom prst="rect">
            <a:avLst/>
          </a:prstGeom>
          <a:solidFill>
            <a:srgbClr val="0A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ublic Sans" pitchFamily="2" charset="0"/>
            </a:endParaRPr>
          </a:p>
        </p:txBody>
      </p:sp>
      <p:pic>
        <p:nvPicPr>
          <p:cNvPr id="25" name="Graphic 7">
            <a:extLst>
              <a:ext uri="{FF2B5EF4-FFF2-40B4-BE49-F238E27FC236}">
                <a16:creationId xmlns:a16="http://schemas.microsoft.com/office/drawing/2014/main" id="{10ECA1D8-AD43-9563-92DA-215F3BCC4B1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16" y="514677"/>
            <a:ext cx="1765684" cy="607786"/>
          </a:xfrm>
          <a:prstGeom prst="rect">
            <a:avLst/>
          </a:prstGeom>
        </p:spPr>
      </p:pic>
      <p:sp>
        <p:nvSpPr>
          <p:cNvPr id="26" name="CasellaDiTesto 2">
            <a:extLst>
              <a:ext uri="{FF2B5EF4-FFF2-40B4-BE49-F238E27FC236}">
                <a16:creationId xmlns:a16="http://schemas.microsoft.com/office/drawing/2014/main" id="{4D3C00A4-03FC-11A2-1D2A-55D2510AAB04}"/>
              </a:ext>
            </a:extLst>
          </p:cNvPr>
          <p:cNvSpPr txBox="1"/>
          <p:nvPr userDrawn="1"/>
        </p:nvSpPr>
        <p:spPr>
          <a:xfrm>
            <a:off x="6909817" y="6219660"/>
            <a:ext cx="429158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425B74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This project has received funding from the European Union’s Horizon Europe research and innovation programme under grant agreement No 101094664.</a:t>
            </a:r>
            <a:endParaRPr lang="it-IT" sz="900" dirty="0">
              <a:solidFill>
                <a:srgbClr val="425B74"/>
              </a:solidFill>
              <a:latin typeface="Public Sans" pitchFamily="2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27" name="Picture 18">
            <a:extLst>
              <a:ext uri="{FF2B5EF4-FFF2-40B4-BE49-F238E27FC236}">
                <a16:creationId xmlns:a16="http://schemas.microsoft.com/office/drawing/2014/main" id="{6116563D-429B-1A52-6E3B-2B32AA1EB61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11392457" y="6250864"/>
            <a:ext cx="497792" cy="331861"/>
          </a:xfrm>
          <a:prstGeom prst="rect">
            <a:avLst/>
          </a:prstGeom>
        </p:spPr>
      </p:pic>
      <p:pic>
        <p:nvPicPr>
          <p:cNvPr id="28" name="Immagine 27" descr="Immagine che contiene Elementi grafici, schermata, simbolo, logo&#10;&#10;Descrizione generata automaticamente">
            <a:extLst>
              <a:ext uri="{FF2B5EF4-FFF2-40B4-BE49-F238E27FC236}">
                <a16:creationId xmlns:a16="http://schemas.microsoft.com/office/drawing/2014/main" id="{7CEED6B1-068C-6004-DABA-AD623DC55B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55" y="6270147"/>
            <a:ext cx="323403" cy="323403"/>
          </a:xfrm>
          <a:prstGeom prst="rect">
            <a:avLst/>
          </a:prstGeom>
        </p:spPr>
      </p:pic>
      <p:pic>
        <p:nvPicPr>
          <p:cNvPr id="29" name="Immagine 28" descr="Immagine che contiene Elementi grafici, schermata, Blu elettrico, simbolo&#10;&#10;Descrizione generata automaticamente">
            <a:extLst>
              <a:ext uri="{FF2B5EF4-FFF2-40B4-BE49-F238E27FC236}">
                <a16:creationId xmlns:a16="http://schemas.microsoft.com/office/drawing/2014/main" id="{344A5F3C-2527-6616-9CCF-A58FDAECAB6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6" y="6255092"/>
            <a:ext cx="323403" cy="3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9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6660-EDD9-405B-65C2-34227449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527"/>
            <a:ext cx="10515600" cy="693161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35FC9-70F8-AF6A-B147-847210B95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 baseline="0">
                <a:latin typeface="Open Sans Light" pitchFamily="2" charset="0"/>
              </a:defRPr>
            </a:lvl1pPr>
            <a:lvl2pPr>
              <a:defRPr baseline="0">
                <a:latin typeface="Open Sans Light" pitchFamily="2" charset="0"/>
              </a:defRPr>
            </a:lvl2pPr>
            <a:lvl3pPr>
              <a:defRPr baseline="0">
                <a:latin typeface="Open Sans Light" pitchFamily="2" charset="0"/>
              </a:defRPr>
            </a:lvl3pPr>
            <a:lvl4pPr>
              <a:defRPr baseline="0">
                <a:latin typeface="Open Sans Light" pitchFamily="2" charset="0"/>
              </a:defRPr>
            </a:lvl4pPr>
            <a:lvl5pPr>
              <a:defRPr baseline="0">
                <a:latin typeface="Open Sans Light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F40EF0-DA7F-AFF4-AC84-2083F8C7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168-E6D4-2043-B69C-5C357160E872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B04FF6-35B8-DFE8-752D-E16DB420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8B217E-1437-B190-A229-BCAB47AB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29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73A3E04-1D1C-1E22-0893-D5BCA0719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38129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48C7498-5CE3-2C6D-509C-DEC1A87B0D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8" name="CasellaDiTesto 2">
            <a:extLst>
              <a:ext uri="{FF2B5EF4-FFF2-40B4-BE49-F238E27FC236}">
                <a16:creationId xmlns:a16="http://schemas.microsoft.com/office/drawing/2014/main" id="{329222DE-5859-52E3-0A8F-FB57D70A3B34}"/>
              </a:ext>
            </a:extLst>
          </p:cNvPr>
          <p:cNvSpPr txBox="1"/>
          <p:nvPr userDrawn="1"/>
        </p:nvSpPr>
        <p:spPr>
          <a:xfrm>
            <a:off x="5955508" y="6257252"/>
            <a:ext cx="538128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bg1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This project has received funding from the European Union’s Horizon Europe research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innovation </a:t>
            </a:r>
            <a:r>
              <a:rPr lang="en-US" sz="1000" dirty="0" err="1">
                <a:solidFill>
                  <a:schemeClr val="bg1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programme</a:t>
            </a:r>
            <a:r>
              <a:rPr lang="en-US" sz="1000" dirty="0">
                <a:solidFill>
                  <a:schemeClr val="bg1"/>
                </a:solidFill>
                <a:latin typeface="Public Sans" pitchFamily="2" charset="0"/>
                <a:ea typeface="Open Sans Light" panose="020B0606030504020204" pitchFamily="34" charset="0"/>
                <a:cs typeface="Open Sans Light" panose="020B0606030504020204" pitchFamily="34" charset="0"/>
              </a:rPr>
              <a:t> under grant agreement No 101094664.</a:t>
            </a:r>
            <a:endParaRPr lang="it-IT" sz="1000" dirty="0">
              <a:solidFill>
                <a:schemeClr val="bg1"/>
              </a:solidFill>
              <a:latin typeface="Public Sans" pitchFamily="2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87C2A2B-FF62-2F86-6874-1E4374BBA1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392457" y="6275988"/>
            <a:ext cx="497792" cy="331861"/>
          </a:xfrm>
          <a:prstGeom prst="rect">
            <a:avLst/>
          </a:prstGeom>
        </p:spPr>
      </p:pic>
      <p:sp>
        <p:nvSpPr>
          <p:cNvPr id="12" name="TextBox 36">
            <a:extLst>
              <a:ext uri="{FF2B5EF4-FFF2-40B4-BE49-F238E27FC236}">
                <a16:creationId xmlns:a16="http://schemas.microsoft.com/office/drawing/2014/main" id="{967DFD42-EB66-A966-8317-78F5B85E451B}"/>
              </a:ext>
            </a:extLst>
          </p:cNvPr>
          <p:cNvSpPr txBox="1"/>
          <p:nvPr userDrawn="1"/>
        </p:nvSpPr>
        <p:spPr>
          <a:xfrm>
            <a:off x="9486908" y="5668477"/>
            <a:ext cx="184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Public Sans" pitchFamily="2" charset="77"/>
              </a:rPr>
              <a:t>@Encase_project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3ED840F-1DB8-ED01-D8F7-2D028157B16E}"/>
              </a:ext>
            </a:extLst>
          </p:cNvPr>
          <p:cNvGrpSpPr/>
          <p:nvPr userDrawn="1"/>
        </p:nvGrpSpPr>
        <p:grpSpPr>
          <a:xfrm>
            <a:off x="8817429" y="5290428"/>
            <a:ext cx="2519369" cy="329446"/>
            <a:chOff x="8817429" y="5265028"/>
            <a:chExt cx="2519369" cy="329446"/>
          </a:xfrm>
        </p:grpSpPr>
        <p:pic>
          <p:nvPicPr>
            <p:cNvPr id="14" name="Graphic 12">
              <a:hlinkClick r:id="rId5"/>
              <a:extLst>
                <a:ext uri="{FF2B5EF4-FFF2-40B4-BE49-F238E27FC236}">
                  <a16:creationId xmlns:a16="http://schemas.microsoft.com/office/drawing/2014/main" id="{B4F20C6D-D4EE-DB9A-E322-499A677E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9494" y="5304914"/>
              <a:ext cx="289560" cy="289560"/>
            </a:xfrm>
            <a:prstGeom prst="rect">
              <a:avLst/>
            </a:prstGeom>
          </p:spPr>
        </p:pic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C14787E9-5459-FCCB-B8FD-133F9C5F4F35}"/>
                </a:ext>
              </a:extLst>
            </p:cNvPr>
            <p:cNvSpPr txBox="1"/>
            <p:nvPr/>
          </p:nvSpPr>
          <p:spPr>
            <a:xfrm>
              <a:off x="8817429" y="5265028"/>
              <a:ext cx="2519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>
                  <a:solidFill>
                    <a:schemeClr val="bg1"/>
                  </a:solidFill>
                  <a:latin typeface="Public Sans" pitchFamily="2" charset="77"/>
                </a:rPr>
                <a:t>The ENCASE project</a:t>
              </a:r>
            </a:p>
          </p:txBody>
        </p:sp>
      </p:grpSp>
      <p:sp>
        <p:nvSpPr>
          <p:cNvPr id="16" name="Rectangle 10">
            <a:extLst>
              <a:ext uri="{FF2B5EF4-FFF2-40B4-BE49-F238E27FC236}">
                <a16:creationId xmlns:a16="http://schemas.microsoft.com/office/drawing/2014/main" id="{A7B52C29-D8D4-58A4-D950-347AD2D86807}"/>
              </a:ext>
            </a:extLst>
          </p:cNvPr>
          <p:cNvSpPr/>
          <p:nvPr userDrawn="1"/>
        </p:nvSpPr>
        <p:spPr>
          <a:xfrm>
            <a:off x="1704109" y="1117431"/>
            <a:ext cx="8783782" cy="344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4E80184-9552-E19A-D590-9290E9E840A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30889" y="1216996"/>
            <a:ext cx="7730220" cy="32352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A381AFB-49F6-2326-1AC7-F5683BAC74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245650" y="5701425"/>
            <a:ext cx="241257" cy="241257"/>
          </a:xfrm>
          <a:prstGeom prst="rect">
            <a:avLst/>
          </a:prstGeom>
        </p:spPr>
      </p:pic>
      <p:sp>
        <p:nvSpPr>
          <p:cNvPr id="2" name="TextBox 36">
            <a:extLst>
              <a:ext uri="{FF2B5EF4-FFF2-40B4-BE49-F238E27FC236}">
                <a16:creationId xmlns:a16="http://schemas.microsoft.com/office/drawing/2014/main" id="{26B4A3DF-AB65-E4D4-6AEA-41F59BD70AA7}"/>
              </a:ext>
            </a:extLst>
          </p:cNvPr>
          <p:cNvSpPr txBox="1"/>
          <p:nvPr userDrawn="1"/>
        </p:nvSpPr>
        <p:spPr>
          <a:xfrm>
            <a:off x="9486907" y="4853648"/>
            <a:ext cx="184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bg1"/>
                </a:solidFill>
                <a:latin typeface="Public Sans" pitchFamily="2" charset="77"/>
              </a:rPr>
              <a:t>FOLLOW US</a:t>
            </a:r>
          </a:p>
        </p:txBody>
      </p:sp>
    </p:spTree>
    <p:extLst>
      <p:ext uri="{BB962C8B-B14F-4D97-AF65-F5344CB8AC3E}">
        <p14:creationId xmlns:p14="http://schemas.microsoft.com/office/powerpoint/2010/main" val="363071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CA7E-734F-D1ED-9B20-F52F5613B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  <a:lvl2pPr>
              <a:defRPr baseline="0">
                <a:latin typeface="Open Sans Light" pitchFamily="2" charset="0"/>
              </a:defRPr>
            </a:lvl2pPr>
            <a:lvl3pPr>
              <a:defRPr baseline="0">
                <a:latin typeface="Open Sans Light" pitchFamily="2" charset="0"/>
              </a:defRPr>
            </a:lvl3pPr>
            <a:lvl4pPr>
              <a:defRPr baseline="0">
                <a:latin typeface="Open Sans Light" pitchFamily="2" charset="0"/>
              </a:defRPr>
            </a:lvl4pPr>
            <a:lvl5pPr>
              <a:defRPr baseline="0">
                <a:latin typeface="Open Sans Light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7D4B33E-866F-F4EB-C4E9-CDFEB601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982"/>
            <a:ext cx="10515600" cy="8317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latin typeface="Open Sans Light" pitchFamily="2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84103A16-B3FD-76E6-FC95-5844A53A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859FC-A067-8B40-B3E1-D7D35105BE1E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0ABED20D-5924-954A-2590-0E5D2638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5F5D9293-3F02-E9E7-9A5A-1A300690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518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997D-A728-BCCB-5490-32DF389A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523A4-0802-CF21-BB58-02027C532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Open Sans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3C54A7-A174-6D5F-4918-606B2FA1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F473-A902-9B42-BECD-73E8851C7336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4A120-1AB7-7403-A165-43E129E1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1F1135-38E7-B04F-45C7-C0C17D4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72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A914-BF6B-B482-74DA-201A38F1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236"/>
            <a:ext cx="10515600" cy="665452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2C78-66AE-7D38-9348-3665B8E5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  <a:lvl2pPr>
              <a:defRPr baseline="0">
                <a:latin typeface="Open Sans Light" pitchFamily="2" charset="0"/>
              </a:defRPr>
            </a:lvl2pPr>
            <a:lvl3pPr>
              <a:defRPr baseline="0">
                <a:latin typeface="Open Sans Light" pitchFamily="2" charset="0"/>
              </a:defRPr>
            </a:lvl3pPr>
            <a:lvl4pPr>
              <a:defRPr baseline="0">
                <a:latin typeface="Open Sans Light" pitchFamily="2" charset="0"/>
              </a:defRPr>
            </a:lvl4pPr>
            <a:lvl5pPr>
              <a:defRPr baseline="0">
                <a:latin typeface="Open Sans Light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2A276-EE54-A414-DF56-2EDC09607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  <a:lvl2pPr>
              <a:defRPr baseline="0">
                <a:latin typeface="Open Sans Light" pitchFamily="2" charset="0"/>
              </a:defRPr>
            </a:lvl2pPr>
            <a:lvl3pPr>
              <a:defRPr baseline="0">
                <a:latin typeface="Open Sans Light" pitchFamily="2" charset="0"/>
              </a:defRPr>
            </a:lvl3pPr>
            <a:lvl4pPr>
              <a:defRPr baseline="0">
                <a:latin typeface="Open Sans Light" pitchFamily="2" charset="0"/>
              </a:defRPr>
            </a:lvl4pPr>
            <a:lvl5pPr>
              <a:defRPr baseline="0">
                <a:latin typeface="Open Sans Light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782CA6-733C-6078-DA5D-31475F67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AD8-66FB-A145-9A68-B2B022ECE844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11E1D8-19A1-74A6-94B8-E5EC5D28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096978-FE74-DDA2-D509-45A73298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54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67B4-71C0-BB65-9F81-68328859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1382"/>
            <a:ext cx="10515600" cy="67930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7CDD1-CD9E-FD52-9D58-09F489395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Open Sans Extra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D54CF-6CF5-0629-50AA-6BE8BA1E5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  <a:lvl2pPr>
              <a:defRPr baseline="0">
                <a:latin typeface="Open Sans Light" pitchFamily="2" charset="0"/>
              </a:defRPr>
            </a:lvl2pPr>
            <a:lvl3pPr>
              <a:defRPr baseline="0">
                <a:latin typeface="Open Sans Light" pitchFamily="2" charset="0"/>
              </a:defRPr>
            </a:lvl3pPr>
            <a:lvl4pPr>
              <a:defRPr baseline="0">
                <a:latin typeface="Open Sans Light" pitchFamily="2" charset="0"/>
              </a:defRPr>
            </a:lvl4pPr>
            <a:lvl5pPr>
              <a:defRPr baseline="0">
                <a:latin typeface="Open Sans Light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0459A-AD44-DDF0-0FCD-4670083639D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Open Sans Extra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BFDDC-C087-DFE9-C642-3976E9546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  <a:lvl2pPr>
              <a:defRPr baseline="0">
                <a:latin typeface="Open Sans Light" pitchFamily="2" charset="0"/>
              </a:defRPr>
            </a:lvl2pPr>
            <a:lvl3pPr>
              <a:defRPr baseline="0">
                <a:latin typeface="Open Sans Light" pitchFamily="2" charset="0"/>
              </a:defRPr>
            </a:lvl3pPr>
            <a:lvl4pPr>
              <a:defRPr baseline="0">
                <a:latin typeface="Open Sans Light" pitchFamily="2" charset="0"/>
              </a:defRPr>
            </a:lvl4pPr>
            <a:lvl5pPr>
              <a:defRPr baseline="0">
                <a:latin typeface="Open Sans Light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72CDC7-7EDC-C244-EFBB-40699C66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F4AE-79A2-C54B-9187-342162328C3A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D2B1C4E-900E-D2C1-D501-230525BE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2A8EF9-ED10-C6D5-CBA8-767A23CF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7524-3272-4917-6F77-1C57CEF9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091"/>
            <a:ext cx="10515600" cy="651597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A83008-994F-55CB-235B-762C58C08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9D91-BA70-C743-B819-4E385D2616C3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73A5E3-82E8-1646-E10C-C83DF1AC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ED48726-C3F4-8E27-E902-2763CC2B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7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261CE63-7C6B-DAD8-ABB7-4A40ADCF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6923A-8F7B-0345-BC04-05E76EB07E6D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684856-97D2-EF24-8CEF-490CD7D9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093B73-B706-9394-9157-24AC7DC7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94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F89A-E174-734E-7740-234452F4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2EFD0-5058-3DE0-5602-9CA291057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aseline="0">
                <a:latin typeface="Open Sans Light" pitchFamily="2" charset="0"/>
              </a:defRPr>
            </a:lvl1pPr>
            <a:lvl2pPr>
              <a:defRPr sz="2800" baseline="0">
                <a:latin typeface="Open Sans Light" pitchFamily="2" charset="0"/>
              </a:defRPr>
            </a:lvl2pPr>
            <a:lvl3pPr>
              <a:defRPr sz="2400" baseline="0">
                <a:latin typeface="Open Sans Light" pitchFamily="2" charset="0"/>
              </a:defRPr>
            </a:lvl3pPr>
            <a:lvl4pPr>
              <a:defRPr sz="2000" baseline="0">
                <a:latin typeface="Open Sans Light" pitchFamily="2" charset="0"/>
              </a:defRPr>
            </a:lvl4pPr>
            <a:lvl5pPr>
              <a:defRPr sz="2000" baseline="0">
                <a:latin typeface="Open Sans Light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A313C-356C-B809-5236-7B41393D4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Open Sans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117186-D871-C4BC-641B-28E5283C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D99A-F530-6146-801C-974AC6D99B1B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C7A200B-6937-080B-2349-9C49A163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6833B9-E0CC-F0FF-8544-6DEF3D7F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96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7ADC-AE2B-8176-0C3B-801BBDB8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 baseline="0">
                <a:latin typeface="Open Sans Light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3CDB5-7A54-E9AC-30F3-9C1B4A230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AB509-24CE-E1C5-7784-A38A76B78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Open Sans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F2E56B-2F9C-83B9-D7EB-FD3AA4CF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DCFE5-7F7E-1D4A-9B53-7BBCFF596D15}" type="datetime1">
              <a:rPr lang="it-IT" smtClean="0"/>
              <a:t>12/06/2025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E75BE0-62F9-1055-8428-D8FE9385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C100B0-F1BC-9319-599F-9E94FD4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50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>
            <a:extLst>
              <a:ext uri="{FF2B5EF4-FFF2-40B4-BE49-F238E27FC236}">
                <a16:creationId xmlns:a16="http://schemas.microsoft.com/office/drawing/2014/main" id="{BBA439CF-F519-FEE2-6B72-602E84C7D7D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215063"/>
          </a:xfrm>
          <a:prstGeom prst="rect">
            <a:avLst/>
          </a:prstGeom>
        </p:spPr>
      </p:pic>
      <p:sp>
        <p:nvSpPr>
          <p:cNvPr id="10" name="Rettangolo 4">
            <a:extLst>
              <a:ext uri="{FF2B5EF4-FFF2-40B4-BE49-F238E27FC236}">
                <a16:creationId xmlns:a16="http://schemas.microsoft.com/office/drawing/2014/main" id="{7C0F6B46-CAAE-A67F-B472-C8ADDB0880E2}"/>
              </a:ext>
            </a:extLst>
          </p:cNvPr>
          <p:cNvSpPr/>
          <p:nvPr userDrawn="1"/>
        </p:nvSpPr>
        <p:spPr>
          <a:xfrm>
            <a:off x="0" y="0"/>
            <a:ext cx="12191999" cy="98777"/>
          </a:xfrm>
          <a:prstGeom prst="rect">
            <a:avLst/>
          </a:prstGeom>
          <a:solidFill>
            <a:srgbClr val="0A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Graphic 11">
            <a:extLst>
              <a:ext uri="{FF2B5EF4-FFF2-40B4-BE49-F238E27FC236}">
                <a16:creationId xmlns:a16="http://schemas.microsoft.com/office/drawing/2014/main" id="{B161BCDA-4D93-CEB0-1B89-1B3B57C08CA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0933" y="252591"/>
            <a:ext cx="1013197" cy="34876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ABF39-206C-98DD-E383-89B2E52C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660"/>
            <a:ext cx="10515600" cy="651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57E47-2D37-9896-8F11-E0A9AE51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DB515-9D7E-8119-2EB7-A5E8FADF4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Public Sans" pitchFamily="2" charset="77"/>
              </a:defRPr>
            </a:lvl1pPr>
          </a:lstStyle>
          <a:p>
            <a:fld id="{6B76D9DD-C00E-084F-B702-90785910B13B}" type="datetime1">
              <a:rPr lang="it-IT" smtClean="0"/>
              <a:pPr/>
              <a:t>12/06/2025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BDC23-01F1-32EA-74D4-D90F985D3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Public Sans" pitchFamily="2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00EFD-BE6F-74EB-28D3-6F03BBA2D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1"/>
                </a:solidFill>
              </a:defRPr>
            </a:lvl1pPr>
          </a:lstStyle>
          <a:p>
            <a:fld id="{5F154182-6838-492F-8720-71F513747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9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00" kern="1200" baseline="0">
          <a:solidFill>
            <a:srgbClr val="425B74"/>
          </a:solidFill>
          <a:latin typeface="Open Sans Ligh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Open Sans 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Open Sans Ligh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Open Sans Ligh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Open Sans Ligh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Open Sans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hyperlink" Target="mailto:D.Raju@tudelft.nl" TargetMode="External"/><Relationship Id="rId7" Type="http://schemas.openxmlformats.org/officeDocument/2006/relationships/hyperlink" Target="mailto:T.J.H.Vlugt@tudelft.nl" TargetMode="External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image" Target="../media/image16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D.Dubbeldam@uva.nl" TargetMode="External"/><Relationship Id="rId11" Type="http://schemas.openxmlformats.org/officeDocument/2006/relationships/image" Target="../media/image20.svg"/><Relationship Id="rId5" Type="http://schemas.openxmlformats.org/officeDocument/2006/relationships/hyperlink" Target="https://www.tue.nl/en/research/researchers/sofia-calero" TargetMode="External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hyperlink" Target="mailto:d.raju@tudelft.nl" TargetMode="External"/><Relationship Id="rId9" Type="http://schemas.openxmlformats.org/officeDocument/2006/relationships/image" Target="../media/image18.svg"/><Relationship Id="rId1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raspa.org/rasp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63/5.0226249" TargetMode="External"/><Relationship Id="rId5" Type="http://schemas.openxmlformats.org/officeDocument/2006/relationships/hyperlink" Target="https://doi.org/10.1080/08927022.2015.1010082" TargetMode="External"/><Relationship Id="rId4" Type="http://schemas.openxmlformats.org/officeDocument/2006/relationships/hyperlink" Target="https://doi.org/10.1080/08927022.2013.80029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anaconda.com/download/succes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63162D96-7488-F005-6F66-C88A48B9B456}"/>
              </a:ext>
            </a:extLst>
          </p:cNvPr>
          <p:cNvSpPr/>
          <p:nvPr/>
        </p:nvSpPr>
        <p:spPr>
          <a:xfrm>
            <a:off x="0" y="0"/>
            <a:ext cx="12191999" cy="98777"/>
          </a:xfrm>
          <a:prstGeom prst="rect">
            <a:avLst/>
          </a:prstGeom>
          <a:solidFill>
            <a:srgbClr val="0A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rebuchet MS" panose="020B0603020202020204" pitchFamily="34" charset="0"/>
            </a:endParaRPr>
          </a:p>
        </p:txBody>
      </p:sp>
      <p:pic>
        <p:nvPicPr>
          <p:cNvPr id="6" name="Picture 19">
            <a:extLst>
              <a:ext uri="{FF2B5EF4-FFF2-40B4-BE49-F238E27FC236}">
                <a16:creationId xmlns:a16="http://schemas.microsoft.com/office/drawing/2014/main" id="{DE15E352-9EF6-D9D0-AC16-53654D4171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9867" y="-37323"/>
            <a:ext cx="12192000" cy="689532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29D3E42-F9A7-2BCE-AB4F-315A446A6A1B}"/>
              </a:ext>
            </a:extLst>
          </p:cNvPr>
          <p:cNvSpPr/>
          <p:nvPr/>
        </p:nvSpPr>
        <p:spPr>
          <a:xfrm>
            <a:off x="-2" y="-37322"/>
            <a:ext cx="12191999" cy="98777"/>
          </a:xfrm>
          <a:prstGeom prst="rect">
            <a:avLst/>
          </a:prstGeom>
          <a:solidFill>
            <a:srgbClr val="0A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rebuchet MS" panose="020B06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9FA4CC-1E9F-4FC3-248E-6B79B54933E4}"/>
              </a:ext>
            </a:extLst>
          </p:cNvPr>
          <p:cNvSpPr txBox="1">
            <a:spLocks/>
          </p:cNvSpPr>
          <p:nvPr/>
        </p:nvSpPr>
        <p:spPr>
          <a:xfrm>
            <a:off x="228107" y="250372"/>
            <a:ext cx="1146481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 baseline="0">
                <a:solidFill>
                  <a:srgbClr val="425B74"/>
                </a:solidFill>
                <a:latin typeface="Open Sans Light" pitchFamily="2" charset="0"/>
                <a:ea typeface="+mj-ea"/>
                <a:cs typeface="+mj-cs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latin typeface="Trebuchet MS" panose="020B0603020202020204" pitchFamily="34" charset="0"/>
              </a:rPr>
              <a:t>Molecular simulation for predicting the thermophysical properties of fluids (Applicative session)</a:t>
            </a:r>
            <a:endParaRPr lang="en-US" sz="3600" dirty="0">
              <a:solidFill>
                <a:srgbClr val="556C82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6CB8ADA2-FD65-38B9-6B0F-055CBF510E60}"/>
              </a:ext>
            </a:extLst>
          </p:cNvPr>
          <p:cNvSpPr txBox="1"/>
          <p:nvPr/>
        </p:nvSpPr>
        <p:spPr>
          <a:xfrm>
            <a:off x="860224" y="1484280"/>
            <a:ext cx="7823159" cy="3127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85850">
              <a:lnSpc>
                <a:spcPct val="150000"/>
              </a:lnSpc>
              <a:spcBef>
                <a:spcPts val="100"/>
              </a:spcBef>
            </a:pPr>
            <a:r>
              <a:rPr lang="en-GB" sz="1600" spc="50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Darshan Raju</a:t>
            </a:r>
            <a:r>
              <a:rPr sz="1600" spc="-10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,</a:t>
            </a:r>
            <a:r>
              <a:rPr sz="1600" spc="-5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lang="en-GB" sz="1600" spc="-5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TU Delft</a:t>
            </a:r>
            <a:r>
              <a:rPr sz="1600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,</a:t>
            </a:r>
            <a:r>
              <a:rPr sz="1600" spc="-60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lang="en-GB" sz="16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  <a:hlinkClick r:id="rId3"/>
              </a:rPr>
              <a:t>D.Raju@tudelft.nl</a:t>
            </a:r>
            <a:endParaRPr lang="en-GB" sz="1600" u="sng" spc="-10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R="1085850">
              <a:lnSpc>
                <a:spcPct val="150000"/>
              </a:lnSpc>
              <a:spcBef>
                <a:spcPts val="100"/>
              </a:spcBef>
            </a:pPr>
            <a:r>
              <a:rPr lang="en-GB" sz="1600" spc="65" dirty="0">
                <a:solidFill>
                  <a:srgbClr val="425B74"/>
                </a:solidFill>
                <a:latin typeface="Trebuchet MS"/>
                <a:cs typeface="Trebuchet MS"/>
              </a:rPr>
              <a:t>Dr. </a:t>
            </a:r>
            <a:r>
              <a:rPr lang="en-GB" sz="1600" spc="65" dirty="0" err="1">
                <a:solidFill>
                  <a:srgbClr val="425B74"/>
                </a:solidFill>
                <a:latin typeface="Trebuchet MS"/>
                <a:cs typeface="Trebuchet MS"/>
              </a:rPr>
              <a:t>ir.</a:t>
            </a:r>
            <a:r>
              <a:rPr lang="en-GB" sz="1600" spc="65" dirty="0">
                <a:solidFill>
                  <a:srgbClr val="425B74"/>
                </a:solidFill>
                <a:latin typeface="Trebuchet MS"/>
                <a:cs typeface="Trebuchet MS"/>
              </a:rPr>
              <a:t> Mahinder Ramdin</a:t>
            </a:r>
            <a:r>
              <a:rPr lang="en-GB" sz="1600" spc="-35" dirty="0">
                <a:solidFill>
                  <a:srgbClr val="425B74"/>
                </a:solidFill>
                <a:latin typeface="Trebuchet MS"/>
                <a:cs typeface="Trebuchet MS"/>
              </a:rPr>
              <a:t>,</a:t>
            </a:r>
            <a:r>
              <a:rPr lang="en-GB" sz="1600" spc="-45" dirty="0">
                <a:solidFill>
                  <a:srgbClr val="425B74"/>
                </a:solidFill>
                <a:latin typeface="Trebuchet MS"/>
                <a:cs typeface="Trebuchet MS"/>
              </a:rPr>
              <a:t> TU Delft</a:t>
            </a:r>
            <a:r>
              <a:rPr lang="en-GB" sz="1600" dirty="0">
                <a:solidFill>
                  <a:srgbClr val="425B74"/>
                </a:solidFill>
                <a:latin typeface="Trebuchet MS"/>
                <a:cs typeface="Trebuchet MS"/>
              </a:rPr>
              <a:t>,</a:t>
            </a:r>
            <a:r>
              <a:rPr lang="en-GB" sz="1600" spc="-55" dirty="0">
                <a:solidFill>
                  <a:srgbClr val="425B74"/>
                </a:solidFill>
                <a:latin typeface="Trebuchet MS"/>
                <a:cs typeface="Trebuchet MS"/>
              </a:rPr>
              <a:t> </a:t>
            </a:r>
            <a:r>
              <a:rPr lang="en-GB" sz="16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/>
                <a:cs typeface="Trebuchet MS"/>
              </a:rPr>
              <a:t>M.Ramdin</a:t>
            </a:r>
            <a:r>
              <a:rPr lang="en-GB" sz="16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/>
                <a:cs typeface="Trebuchet MS"/>
                <a:hlinkClick r:id="rId4"/>
              </a:rPr>
              <a:t>@tudelft.nl</a:t>
            </a:r>
            <a:endParaRPr lang="en-GB" sz="1600" u="sng" spc="-10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R="1085850">
              <a:lnSpc>
                <a:spcPct val="150000"/>
              </a:lnSpc>
              <a:spcBef>
                <a:spcPts val="100"/>
              </a:spcBef>
            </a:pPr>
            <a:r>
              <a:rPr lang="en-GB" sz="1600" spc="-10" dirty="0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</a:rPr>
              <a:t>Prof. Dr. Sofia Calero, TU Eindhoven, </a:t>
            </a:r>
            <a:r>
              <a:rPr lang="en-US" sz="1600" b="0" i="0" u="sng" dirty="0">
                <a:effectLst/>
                <a:latin typeface="Lato" panose="020F0502020204030203" pitchFamily="34" charset="0"/>
                <a:hlinkClick r:id="rId5"/>
              </a:rPr>
              <a:t>s.calero@tue.nl</a:t>
            </a:r>
            <a:endParaRPr lang="en-GB" sz="1600" spc="-10" dirty="0">
              <a:solidFill>
                <a:srgbClr val="425B74"/>
              </a:solidFill>
              <a:uFill>
                <a:solidFill>
                  <a:srgbClr val="0563C1"/>
                </a:solidFill>
              </a:u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R="1085850">
              <a:lnSpc>
                <a:spcPct val="150000"/>
              </a:lnSpc>
              <a:spcBef>
                <a:spcPts val="100"/>
              </a:spcBef>
            </a:pPr>
            <a:r>
              <a:rPr lang="en-GB" sz="1600" spc="-10" dirty="0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</a:rPr>
              <a:t>Dr. David </a:t>
            </a:r>
            <a:r>
              <a:rPr lang="en-GB" sz="1600" spc="-10" dirty="0" err="1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</a:rPr>
              <a:t>Dubbeldam</a:t>
            </a:r>
            <a:r>
              <a:rPr lang="en-GB" sz="1600" spc="-10" dirty="0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</a:rPr>
              <a:t>, </a:t>
            </a:r>
            <a:r>
              <a:rPr lang="en-GB" sz="1600" spc="-10" dirty="0" err="1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</a:rPr>
              <a:t>UvA</a:t>
            </a:r>
            <a:r>
              <a:rPr lang="en-GB" sz="1600" spc="-10" dirty="0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</a:rPr>
              <a:t>, </a:t>
            </a:r>
            <a:r>
              <a:rPr lang="sv-SE" sz="1600" u="sng" spc="-10" dirty="0">
                <a:solidFill>
                  <a:srgbClr val="425B74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  <a:hlinkClick r:id="rId6"/>
              </a:rPr>
              <a:t>D.Dubbeldam@uva.nl</a:t>
            </a:r>
            <a:endParaRPr lang="sv-SE" sz="1600" u="sng" spc="-10" dirty="0">
              <a:solidFill>
                <a:srgbClr val="425B74"/>
              </a:solidFill>
              <a:uFill>
                <a:solidFill>
                  <a:srgbClr val="0563C1"/>
                </a:solidFill>
              </a:u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R="1085850">
              <a:lnSpc>
                <a:spcPct val="150000"/>
              </a:lnSpc>
              <a:spcBef>
                <a:spcPts val="100"/>
              </a:spcBef>
            </a:pPr>
            <a:r>
              <a:rPr lang="en-GB" sz="1600" spc="6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Prof. dr. </a:t>
            </a:r>
            <a:r>
              <a:rPr lang="en-GB" sz="1600" spc="65" dirty="0" err="1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ir.</a:t>
            </a:r>
            <a:r>
              <a:rPr lang="en-GB" sz="1600" spc="6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 Thijs Vlugt</a:t>
            </a:r>
            <a:r>
              <a:rPr lang="en-GB" sz="1600" spc="-3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,</a:t>
            </a:r>
            <a:r>
              <a:rPr lang="en-GB" sz="1600" spc="-4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 TU Delft</a:t>
            </a:r>
            <a:r>
              <a:rPr lang="en-GB" sz="1600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,</a:t>
            </a:r>
            <a:r>
              <a:rPr lang="en-GB" sz="1600" spc="-55" dirty="0">
                <a:solidFill>
                  <a:srgbClr val="425B74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lang="en-GB" sz="16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 panose="020B0603020202020204" pitchFamily="34" charset="0"/>
                <a:cs typeface="Arial" panose="020B0604020202020204" pitchFamily="34" charset="0"/>
                <a:hlinkClick r:id="rId7"/>
              </a:rPr>
              <a:t>T.J.H.Vlugt@tudelft.nl</a:t>
            </a:r>
            <a:endParaRPr lang="en-GB" sz="1600" spc="-10" dirty="0">
              <a:solidFill>
                <a:srgbClr val="425B74"/>
              </a:solidFill>
              <a:latin typeface="Trebuchet MS" panose="020B0603020202020204" pitchFamily="34" charset="0"/>
              <a:cs typeface="Trebuchet MS"/>
            </a:endParaRPr>
          </a:p>
          <a:p>
            <a:pPr>
              <a:lnSpc>
                <a:spcPct val="200000"/>
              </a:lnSpc>
              <a:spcBef>
                <a:spcPts val="1155"/>
              </a:spcBef>
            </a:pPr>
            <a:r>
              <a:rPr lang="en-GB" sz="1600" spc="-10" dirty="0" err="1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Politecnico</a:t>
            </a:r>
            <a:r>
              <a:rPr lang="en-GB" sz="1600" spc="-10" dirty="0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 di Milano, Piacenza, Italy</a:t>
            </a:r>
          </a:p>
          <a:p>
            <a:pPr>
              <a:lnSpc>
                <a:spcPct val="200000"/>
              </a:lnSpc>
              <a:spcBef>
                <a:spcPts val="1155"/>
              </a:spcBef>
            </a:pPr>
            <a:r>
              <a:rPr lang="en-GB" sz="1600" spc="-10" dirty="0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26</a:t>
            </a:r>
            <a:r>
              <a:rPr lang="en-US" sz="1600" spc="-10" dirty="0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/</a:t>
            </a:r>
            <a:r>
              <a:rPr lang="en-GB" sz="1600" spc="-10" dirty="0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06</a:t>
            </a:r>
            <a:r>
              <a:rPr lang="en-US" sz="1600" spc="-10" dirty="0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/202</a:t>
            </a:r>
            <a:r>
              <a:rPr lang="en-GB" sz="1600" spc="-10" dirty="0">
                <a:solidFill>
                  <a:srgbClr val="425B74"/>
                </a:solidFill>
                <a:latin typeface="Trebuchet MS" panose="020B0603020202020204" pitchFamily="34" charset="0"/>
                <a:cs typeface="Trebuchet MS"/>
              </a:rPr>
              <a:t>5</a:t>
            </a:r>
            <a:endParaRPr lang="en-US" sz="1600" dirty="0">
              <a:latin typeface="Trebuchet MS" panose="020B0603020202020204" pitchFamily="34" charset="0"/>
              <a:cs typeface="Trebuchet MS"/>
            </a:endParaRPr>
          </a:p>
        </p:txBody>
      </p:sp>
      <p:pic>
        <p:nvPicPr>
          <p:cNvPr id="15" name="Graphic 23">
            <a:extLst>
              <a:ext uri="{FF2B5EF4-FFF2-40B4-BE49-F238E27FC236}">
                <a16:creationId xmlns:a16="http://schemas.microsoft.com/office/drawing/2014/main" id="{1F167276-A8C9-1BC0-6810-7F3D4AA25A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734" y="2253996"/>
            <a:ext cx="231018" cy="231016"/>
          </a:xfrm>
          <a:prstGeom prst="rect">
            <a:avLst/>
          </a:prstGeom>
        </p:spPr>
      </p:pic>
      <p:pic>
        <p:nvPicPr>
          <p:cNvPr id="16" name="Graphic 29">
            <a:extLst>
              <a:ext uri="{FF2B5EF4-FFF2-40B4-BE49-F238E27FC236}">
                <a16:creationId xmlns:a16="http://schemas.microsoft.com/office/drawing/2014/main" id="{E05FCA0A-35B3-17D5-66F9-258D95C7EA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953" y="4331527"/>
            <a:ext cx="218580" cy="2185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B6E0CAD-49DF-2C99-C791-44D52BF91858}"/>
              </a:ext>
            </a:extLst>
          </p:cNvPr>
          <p:cNvGrpSpPr/>
          <p:nvPr/>
        </p:nvGrpSpPr>
        <p:grpSpPr>
          <a:xfrm>
            <a:off x="512991" y="3652458"/>
            <a:ext cx="164465" cy="240029"/>
            <a:chOff x="3791368" y="4405530"/>
            <a:chExt cx="164465" cy="240029"/>
          </a:xfrm>
        </p:grpSpPr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17C57E5A-E3B0-9C7B-A667-7299B5D563A2}"/>
                </a:ext>
              </a:extLst>
            </p:cNvPr>
            <p:cNvSpPr/>
            <p:nvPr/>
          </p:nvSpPr>
          <p:spPr>
            <a:xfrm>
              <a:off x="3791368" y="4405530"/>
              <a:ext cx="164465" cy="240029"/>
            </a:xfrm>
            <a:custGeom>
              <a:avLst/>
              <a:gdLst/>
              <a:ahLst/>
              <a:cxnLst/>
              <a:rect l="l" t="t" r="r" b="b"/>
              <a:pathLst>
                <a:path w="164465" h="240029">
                  <a:moveTo>
                    <a:pt x="82104" y="239916"/>
                  </a:moveTo>
                  <a:lnTo>
                    <a:pt x="56680" y="203712"/>
                  </a:lnTo>
                  <a:lnTo>
                    <a:pt x="29856" y="163822"/>
                  </a:lnTo>
                  <a:lnTo>
                    <a:pt x="8630" y="122532"/>
                  </a:lnTo>
                  <a:lnTo>
                    <a:pt x="0" y="82129"/>
                  </a:lnTo>
                  <a:lnTo>
                    <a:pt x="6462" y="50191"/>
                  </a:lnTo>
                  <a:lnTo>
                    <a:pt x="24075" y="24082"/>
                  </a:lnTo>
                  <a:lnTo>
                    <a:pt x="50176" y="6464"/>
                  </a:lnTo>
                  <a:lnTo>
                    <a:pt x="82104" y="0"/>
                  </a:lnTo>
                  <a:lnTo>
                    <a:pt x="114033" y="6464"/>
                  </a:lnTo>
                  <a:lnTo>
                    <a:pt x="140134" y="24082"/>
                  </a:lnTo>
                  <a:lnTo>
                    <a:pt x="157747" y="50191"/>
                  </a:lnTo>
                  <a:lnTo>
                    <a:pt x="164209" y="82129"/>
                  </a:lnTo>
                  <a:lnTo>
                    <a:pt x="155579" y="122532"/>
                  </a:lnTo>
                  <a:lnTo>
                    <a:pt x="134353" y="163822"/>
                  </a:lnTo>
                  <a:lnTo>
                    <a:pt x="107529" y="203712"/>
                  </a:lnTo>
                  <a:lnTo>
                    <a:pt x="82104" y="239916"/>
                  </a:lnTo>
                  <a:close/>
                </a:path>
              </a:pathLst>
            </a:custGeom>
            <a:ln w="149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rebuchet MS" panose="020B0603020202020204" pitchFamily="34" charset="0"/>
              </a:endParaRPr>
            </a:p>
          </p:txBody>
        </p:sp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E6D4379D-D3F2-CF60-DD20-243E817F943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0887" y="4464169"/>
              <a:ext cx="89571" cy="89593"/>
            </a:xfrm>
            <a:prstGeom prst="rect">
              <a:avLst/>
            </a:prstGeom>
          </p:spPr>
        </p:pic>
      </p:grpSp>
      <p:pic>
        <p:nvPicPr>
          <p:cNvPr id="1028" name="Picture 4" descr="Engineering Thermodynamics">
            <a:extLst>
              <a:ext uri="{FF2B5EF4-FFF2-40B4-BE49-F238E27FC236}">
                <a16:creationId xmlns:a16="http://schemas.microsoft.com/office/drawing/2014/main" id="{479437CE-13BC-37A6-6894-780FC094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50" y="4878382"/>
            <a:ext cx="1919651" cy="19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gineering Thermodynamics">
            <a:extLst>
              <a:ext uri="{FF2B5EF4-FFF2-40B4-BE49-F238E27FC236}">
                <a16:creationId xmlns:a16="http://schemas.microsoft.com/office/drawing/2014/main" id="{8F4587B3-79B6-F12A-C537-FEF47C83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605" y="4880405"/>
            <a:ext cx="1919651" cy="197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7F3E742-5CD8-BBC2-D75E-6ED9EE6F7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7" y="4873658"/>
            <a:ext cx="1919651" cy="191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fia Calero">
            <a:extLst>
              <a:ext uri="{FF2B5EF4-FFF2-40B4-BE49-F238E27FC236}">
                <a16:creationId xmlns:a16="http://schemas.microsoft.com/office/drawing/2014/main" id="{8188F6A3-F242-6292-F654-015791158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99" y="4880403"/>
            <a:ext cx="1774610" cy="197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avid) Dubbeldam · Computational Chemistry">
            <a:extLst>
              <a:ext uri="{FF2B5EF4-FFF2-40B4-BE49-F238E27FC236}">
                <a16:creationId xmlns:a16="http://schemas.microsoft.com/office/drawing/2014/main" id="{BC91B8BB-DC47-96B9-C5B2-E36073C0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01" y="4880403"/>
            <a:ext cx="1655165" cy="197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2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D89F-A3A5-1959-2B4D-BFBBFE470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BB01CC-5D0C-7E97-EEB0-2B32DAA3F3AC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10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7F445-7244-C9C9-A91C-C0FF64622AC4}"/>
              </a:ext>
            </a:extLst>
          </p:cNvPr>
          <p:cNvSpPr txBox="1"/>
          <p:nvPr/>
        </p:nvSpPr>
        <p:spPr>
          <a:xfrm>
            <a:off x="4647414" y="0"/>
            <a:ext cx="285592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- 1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736C5-4BA9-CDB1-1220-5924C5FC09B4}"/>
              </a:ext>
            </a:extLst>
          </p:cNvPr>
          <p:cNvSpPr txBox="1"/>
          <p:nvPr/>
        </p:nvSpPr>
        <p:spPr>
          <a:xfrm>
            <a:off x="591528" y="862775"/>
            <a:ext cx="1138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To run the simulation: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F8BE9-4A56-1F87-0D70-A4C7EED83312}"/>
              </a:ext>
            </a:extLst>
          </p:cNvPr>
          <p:cNvSpPr txBox="1"/>
          <p:nvPr/>
        </p:nvSpPr>
        <p:spPr>
          <a:xfrm>
            <a:off x="4378751" y="6457890"/>
            <a:ext cx="3665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Snapshot of output text file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CC5E5-9F52-7EBC-6504-FD67565FEB25}"/>
              </a:ext>
            </a:extLst>
          </p:cNvPr>
          <p:cNvGrpSpPr/>
          <p:nvPr/>
        </p:nvGrpSpPr>
        <p:grpSpPr>
          <a:xfrm>
            <a:off x="1159498" y="1327521"/>
            <a:ext cx="6664751" cy="825464"/>
            <a:chOff x="1150069" y="2961180"/>
            <a:chExt cx="6664751" cy="82546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C9C741-B94B-38F0-D167-10B8EA4DA476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FFFF"/>
                  </a:solidFill>
                  <a:latin typeface="Consolas"/>
                </a:rPr>
                <a:t>r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aspa3 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simulation.json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 &amp;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EB3AFFB-9087-C8EA-39A7-99BFFAA9642D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284C69-42DE-8ADF-D569-D934BA0D032F}"/>
              </a:ext>
            </a:extLst>
          </p:cNvPr>
          <p:cNvSpPr txBox="1"/>
          <p:nvPr/>
        </p:nvSpPr>
        <p:spPr>
          <a:xfrm>
            <a:off x="591527" y="2250457"/>
            <a:ext cx="1138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While the simulations are running the simulation output for every 1000 MC cycles are printed in the *.txt file in the output folder.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4BFA0B-1A1B-BA03-A214-5735C73C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09" y="2810457"/>
            <a:ext cx="6045296" cy="3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0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E1B60-A64A-484A-9500-FD2E88E4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042583-E294-920B-F3FA-97C68A1CEADD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11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1E6A6-8295-56C1-18FB-875AC270A839}"/>
              </a:ext>
            </a:extLst>
          </p:cNvPr>
          <p:cNvSpPr txBox="1"/>
          <p:nvPr/>
        </p:nvSpPr>
        <p:spPr>
          <a:xfrm>
            <a:off x="4751110" y="0"/>
            <a:ext cx="2752232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- 1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15243-368E-6B4A-04F9-4B619089272E}"/>
              </a:ext>
            </a:extLst>
          </p:cNvPr>
          <p:cNvSpPr txBox="1"/>
          <p:nvPr/>
        </p:nvSpPr>
        <p:spPr>
          <a:xfrm>
            <a:off x="591528" y="862775"/>
            <a:ext cx="1138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After the simulation is completed, average densities sampled during the production run are printed at the end of the *.txt file in the output folder.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30057-FC25-DC5F-BFEE-740B20311941}"/>
              </a:ext>
            </a:extLst>
          </p:cNvPr>
          <p:cNvSpPr txBox="1"/>
          <p:nvPr/>
        </p:nvSpPr>
        <p:spPr>
          <a:xfrm>
            <a:off x="591528" y="4587749"/>
            <a:ext cx="6422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Snapshot of output text file at </a:t>
            </a:r>
            <a:r>
              <a:rPr lang="en-US" sz="2000" i="1" dirty="0">
                <a:latin typeface="Trebuchet MS" panose="020B0603020202020204" pitchFamily="34" charset="0"/>
              </a:rPr>
              <a:t>T</a:t>
            </a:r>
            <a:r>
              <a:rPr lang="en-US" sz="2000" dirty="0">
                <a:latin typeface="Trebuchet MS" panose="020B0603020202020204" pitchFamily="34" charset="0"/>
              </a:rPr>
              <a:t> = 250 K and </a:t>
            </a:r>
            <a:r>
              <a:rPr lang="en-US" sz="2000" i="1" dirty="0">
                <a:latin typeface="Trebuchet MS" panose="020B0603020202020204" pitchFamily="34" charset="0"/>
              </a:rPr>
              <a:t>P</a:t>
            </a:r>
            <a:r>
              <a:rPr lang="en-US" sz="2000" dirty="0">
                <a:latin typeface="Trebuchet MS" panose="020B0603020202020204" pitchFamily="34" charset="0"/>
              </a:rPr>
              <a:t> = 200 bar from a completed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86FF6-3AF6-D2C8-CB3B-55FA1F99EB38}"/>
              </a:ext>
            </a:extLst>
          </p:cNvPr>
          <p:cNvSpPr txBox="1"/>
          <p:nvPr/>
        </p:nvSpPr>
        <p:spPr>
          <a:xfrm>
            <a:off x="7389728" y="3847149"/>
            <a:ext cx="4210744" cy="923330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Ensemble averaged density computed from MC simulation at 250 K and 200 bar is </a:t>
            </a:r>
            <a:r>
              <a:rPr lang="en-US" b="1" dirty="0">
                <a:latin typeface="Trebuchet MS" panose="020B0603020202020204" pitchFamily="34" charset="0"/>
              </a:rPr>
              <a:t>1095.5 ± 6.5 </a:t>
            </a:r>
            <a:r>
              <a:rPr lang="en-US" dirty="0">
                <a:latin typeface="Trebuchet MS" panose="020B0603020202020204" pitchFamily="34" charset="0"/>
              </a:rPr>
              <a:t>kg/m³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C2B12-68B7-A332-CEB3-D6403AF9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3" y="1851672"/>
            <a:ext cx="6344535" cy="25530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0EA839-BB1E-3BE6-62A1-FAF7E32F51F6}"/>
              </a:ext>
            </a:extLst>
          </p:cNvPr>
          <p:cNvSpPr/>
          <p:nvPr/>
        </p:nvSpPr>
        <p:spPr>
          <a:xfrm>
            <a:off x="1045193" y="4076047"/>
            <a:ext cx="4460061" cy="188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0B368C-5C7A-3494-7BFE-E40DDFD7A3DA}"/>
              </a:ext>
            </a:extLst>
          </p:cNvPr>
          <p:cNvCxnSpPr>
            <a:cxnSpLocks/>
          </p:cNvCxnSpPr>
          <p:nvPr/>
        </p:nvCxnSpPr>
        <p:spPr>
          <a:xfrm>
            <a:off x="5505254" y="4170315"/>
            <a:ext cx="18844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18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31C1A-4658-A70A-147C-9F657334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228FB3B-04D1-2483-1081-90001C634A77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12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6706-9694-E8D5-F4DA-FF05D6257F45}"/>
              </a:ext>
            </a:extLst>
          </p:cNvPr>
          <p:cNvSpPr txBox="1"/>
          <p:nvPr/>
        </p:nvSpPr>
        <p:spPr>
          <a:xfrm>
            <a:off x="4352239" y="85987"/>
            <a:ext cx="3487522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- 1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E7A8B-23CC-7B79-121F-AC98015CEC82}"/>
              </a:ext>
            </a:extLst>
          </p:cNvPr>
          <p:cNvSpPr txBox="1"/>
          <p:nvPr/>
        </p:nvSpPr>
        <p:spPr>
          <a:xfrm>
            <a:off x="591528" y="862775"/>
            <a:ext cx="1138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Densities obtained from MC simulations can be compared with the densities calculated from the Span and Wagner equation of state at a temperature and pressure using REFPROP.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B25D53-AD9B-8EBA-4215-64FDC776C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928550"/>
              </p:ext>
            </p:extLst>
          </p:nvPr>
        </p:nvGraphicFramePr>
        <p:xfrm>
          <a:off x="1381553" y="1863453"/>
          <a:ext cx="3600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342430724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57241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Pressure [bar]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Density [kg/m3]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61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1055.01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8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1062.58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4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1069.70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1076.42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8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1082.79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8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1088.84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8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1094.62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3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1105.47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679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64A351-A220-448A-7092-62D64D1F25DC}"/>
              </a:ext>
            </a:extLst>
          </p:cNvPr>
          <p:cNvSpPr txBox="1"/>
          <p:nvPr/>
        </p:nvSpPr>
        <p:spPr>
          <a:xfrm>
            <a:off x="888467" y="5823724"/>
            <a:ext cx="4909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Densities of CO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  <a:r>
              <a:rPr lang="en-US" sz="2000" dirty="0">
                <a:latin typeface="Trebuchet MS" panose="020B0603020202020204" pitchFamily="34" charset="0"/>
              </a:rPr>
              <a:t> at 250 K computed using the Span and Wagner equation of state.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EF7DC-EF10-061D-2B75-CA387CF151E4}"/>
              </a:ext>
            </a:extLst>
          </p:cNvPr>
          <p:cNvSpPr txBox="1"/>
          <p:nvPr/>
        </p:nvSpPr>
        <p:spPr>
          <a:xfrm>
            <a:off x="5887037" y="2274838"/>
            <a:ext cx="60944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Ensemble averaged density at 250 K and 200 bar obtained from Monte Carlo simulations is </a:t>
            </a:r>
            <a:r>
              <a:rPr lang="en-US" b="1" dirty="0">
                <a:latin typeface="Trebuchet MS" panose="020B0603020202020204" pitchFamily="34" charset="0"/>
              </a:rPr>
              <a:t>1095.5 ± 6.5 </a:t>
            </a:r>
            <a:r>
              <a:rPr lang="en-US" dirty="0">
                <a:latin typeface="Trebuchet MS" panose="020B0603020202020204" pitchFamily="34" charset="0"/>
              </a:rPr>
              <a:t>kg/m³.</a:t>
            </a:r>
            <a:br>
              <a:rPr lang="en-US" dirty="0">
                <a:latin typeface="Trebuchet MS" panose="020B0603020202020204" pitchFamily="34" charset="0"/>
              </a:rPr>
            </a:b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At the same conditions, the density calculated using the equation of state is </a:t>
            </a:r>
            <a:r>
              <a:rPr lang="en-US" b="1" dirty="0">
                <a:latin typeface="Trebuchet MS" panose="020B0603020202020204" pitchFamily="34" charset="0"/>
              </a:rPr>
              <a:t>1105.47 </a:t>
            </a:r>
            <a:r>
              <a:rPr lang="en-US" dirty="0">
                <a:latin typeface="Trebuchet MS" panose="020B0603020202020204" pitchFamily="34" charset="0"/>
              </a:rPr>
              <a:t>kg/m³.</a:t>
            </a:r>
            <a:br>
              <a:rPr lang="en-US" dirty="0">
                <a:latin typeface="Trebuchet MS" panose="020B0603020202020204" pitchFamily="34" charset="0"/>
              </a:rPr>
            </a:b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The density obtained from MC simulations deviates by less than 1% from the reference</a:t>
            </a:r>
          </a:p>
        </p:txBody>
      </p:sp>
    </p:spTree>
    <p:extLst>
      <p:ext uri="{BB962C8B-B14F-4D97-AF65-F5344CB8AC3E}">
        <p14:creationId xmlns:p14="http://schemas.microsoft.com/office/powerpoint/2010/main" val="119059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5CD8E-550B-73B7-7247-F46E7E48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A2DF54-08CD-7E88-E0F8-F5DA20A3A311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13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5AF13-47FC-ED3B-1841-4E030A4C57A1}"/>
              </a:ext>
            </a:extLst>
          </p:cNvPr>
          <p:cNvSpPr txBox="1"/>
          <p:nvPr/>
        </p:nvSpPr>
        <p:spPr>
          <a:xfrm>
            <a:off x="5069654" y="0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91E8F-1D80-4B6A-CF8D-43D11017C550}"/>
              </a:ext>
            </a:extLst>
          </p:cNvPr>
          <p:cNvSpPr txBox="1"/>
          <p:nvPr/>
        </p:nvSpPr>
        <p:spPr>
          <a:xfrm>
            <a:off x="324185" y="748889"/>
            <a:ext cx="1138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To visualize configurations of molecules in the simulation box the .</a:t>
            </a:r>
            <a:r>
              <a:rPr lang="en-US" dirty="0" err="1">
                <a:latin typeface="Trebuchet MS" panose="020B0603020202020204" pitchFamily="34" charset="0"/>
              </a:rPr>
              <a:t>pdb</a:t>
            </a:r>
            <a:r>
              <a:rPr lang="en-US" dirty="0">
                <a:latin typeface="Trebuchet MS" panose="020B0603020202020204" pitchFamily="34" charset="0"/>
              </a:rPr>
              <a:t> file in the movies folder is imported to </a:t>
            </a:r>
            <a:r>
              <a:rPr lang="en-US" dirty="0" err="1">
                <a:latin typeface="Trebuchet MS" panose="020B0603020202020204" pitchFamily="34" charset="0"/>
              </a:rPr>
              <a:t>iRASPA</a:t>
            </a:r>
            <a:r>
              <a:rPr lang="en-US" dirty="0"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609AE8-C515-EF88-2FA0-5F179852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99" y="1516250"/>
            <a:ext cx="9590202" cy="5154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0D7AEC-BB13-57D9-5BBA-B17062CDF346}"/>
              </a:ext>
            </a:extLst>
          </p:cNvPr>
          <p:cNvSpPr txBox="1"/>
          <p:nvPr/>
        </p:nvSpPr>
        <p:spPr>
          <a:xfrm>
            <a:off x="4260030" y="1951574"/>
            <a:ext cx="2291599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Import the .</a:t>
            </a:r>
            <a:r>
              <a:rPr lang="en-US" dirty="0" err="1">
                <a:latin typeface="Trebuchet MS" panose="020B0603020202020204" pitchFamily="34" charset="0"/>
              </a:rPr>
              <a:t>pdb</a:t>
            </a:r>
            <a:r>
              <a:rPr lang="en-US" dirty="0">
                <a:latin typeface="Trebuchet MS" panose="020B0603020202020204" pitchFamily="34" charset="0"/>
              </a:rPr>
              <a:t> file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D246-2314-754E-E7F4-4A60C8564679}"/>
              </a:ext>
            </a:extLst>
          </p:cNvPr>
          <p:cNvSpPr/>
          <p:nvPr/>
        </p:nvSpPr>
        <p:spPr>
          <a:xfrm>
            <a:off x="1366887" y="1988090"/>
            <a:ext cx="1008669" cy="156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0C181-8342-AFF3-444B-0E44FF92B954}"/>
              </a:ext>
            </a:extLst>
          </p:cNvPr>
          <p:cNvCxnSpPr>
            <a:cxnSpLocks/>
          </p:cNvCxnSpPr>
          <p:nvPr/>
        </p:nvCxnSpPr>
        <p:spPr>
          <a:xfrm>
            <a:off x="2375556" y="2069767"/>
            <a:ext cx="18844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DA0AF-A5B7-B11D-E124-E9C8F52A4031}"/>
              </a:ext>
            </a:extLst>
          </p:cNvPr>
          <p:cNvSpPr/>
          <p:nvPr/>
        </p:nvSpPr>
        <p:spPr>
          <a:xfrm>
            <a:off x="1340178" y="2441542"/>
            <a:ext cx="1008669" cy="4225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DA7C6-1CF2-CAC0-4924-7E7FD3C11F69}"/>
              </a:ext>
            </a:extLst>
          </p:cNvPr>
          <p:cNvSpPr/>
          <p:nvPr/>
        </p:nvSpPr>
        <p:spPr>
          <a:xfrm>
            <a:off x="8239027" y="1981021"/>
            <a:ext cx="2612795" cy="4685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7816D9-9BB3-8DC8-C07D-BCE87CD34DB6}"/>
              </a:ext>
            </a:extLst>
          </p:cNvPr>
          <p:cNvCxnSpPr>
            <a:cxnSpLocks/>
          </p:cNvCxnSpPr>
          <p:nvPr/>
        </p:nvCxnSpPr>
        <p:spPr>
          <a:xfrm>
            <a:off x="2348847" y="4050967"/>
            <a:ext cx="18844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98982-424C-75A5-1216-C963D38F5426}"/>
              </a:ext>
            </a:extLst>
          </p:cNvPr>
          <p:cNvSpPr txBox="1"/>
          <p:nvPr/>
        </p:nvSpPr>
        <p:spPr>
          <a:xfrm>
            <a:off x="4233322" y="3866301"/>
            <a:ext cx="1573590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Project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B51D3-D49A-2709-B744-589367776983}"/>
              </a:ext>
            </a:extLst>
          </p:cNvPr>
          <p:cNvSpPr txBox="1"/>
          <p:nvPr/>
        </p:nvSpPr>
        <p:spPr>
          <a:xfrm>
            <a:off x="5467546" y="2854305"/>
            <a:ext cx="1475738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Detail view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5BB0E7-6223-BE01-BBFA-2A2589AAC7B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943284" y="3038971"/>
            <a:ext cx="129574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FB98E-9A6E-704C-713D-E02D391DC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6D2094C-CB29-7D5D-9390-F49EE5D5FD52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14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0FDAE-41CB-176C-A743-14325BC8AA26}"/>
              </a:ext>
            </a:extLst>
          </p:cNvPr>
          <p:cNvSpPr txBox="1"/>
          <p:nvPr/>
        </p:nvSpPr>
        <p:spPr>
          <a:xfrm>
            <a:off x="5069654" y="0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5ACBC-1220-B098-AA9B-8D374895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1" y="1348033"/>
            <a:ext cx="9891566" cy="5316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B173B-264A-209E-4B1D-E831FFB3668A}"/>
              </a:ext>
            </a:extLst>
          </p:cNvPr>
          <p:cNvSpPr txBox="1"/>
          <p:nvPr/>
        </p:nvSpPr>
        <p:spPr>
          <a:xfrm>
            <a:off x="324185" y="748889"/>
            <a:ext cx="1138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After importing the file, select the imported file in the project view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94151-7D26-3878-BD17-9A3B389A6BB9}"/>
              </a:ext>
            </a:extLst>
          </p:cNvPr>
          <p:cNvSpPr/>
          <p:nvPr/>
        </p:nvSpPr>
        <p:spPr>
          <a:xfrm>
            <a:off x="924121" y="2371424"/>
            <a:ext cx="1008669" cy="131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93458-BE51-B68F-6327-1510E0EBA496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932790" y="2190276"/>
            <a:ext cx="537033" cy="247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61D772-ACD8-F3A6-8C76-C9307A9B5C93}"/>
              </a:ext>
            </a:extLst>
          </p:cNvPr>
          <p:cNvSpPr txBox="1"/>
          <p:nvPr/>
        </p:nvSpPr>
        <p:spPr>
          <a:xfrm>
            <a:off x="2469823" y="1867110"/>
            <a:ext cx="1630837" cy="646331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Selecting the imported file</a:t>
            </a:r>
          </a:p>
        </p:txBody>
      </p:sp>
    </p:spTree>
    <p:extLst>
      <p:ext uri="{BB962C8B-B14F-4D97-AF65-F5344CB8AC3E}">
        <p14:creationId xmlns:p14="http://schemas.microsoft.com/office/powerpoint/2010/main" val="389236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3C440-D63B-FBD8-3BC4-F47695DD4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7BB8546-D99E-0EC6-982B-CF278C556C72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15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7FA3A-D7A2-E4DF-8FF5-E9928213573A}"/>
              </a:ext>
            </a:extLst>
          </p:cNvPr>
          <p:cNvSpPr txBox="1"/>
          <p:nvPr/>
        </p:nvSpPr>
        <p:spPr>
          <a:xfrm>
            <a:off x="5069654" y="0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C6665-6038-E36F-0BAD-B7EBBA53A7E6}"/>
              </a:ext>
            </a:extLst>
          </p:cNvPr>
          <p:cNvSpPr txBox="1"/>
          <p:nvPr/>
        </p:nvSpPr>
        <p:spPr>
          <a:xfrm>
            <a:off x="324185" y="748889"/>
            <a:ext cx="1138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After importing the file, select the imported file in the project view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89BDE-F6D0-E19B-41DA-D1E926E2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33" y="1315577"/>
            <a:ext cx="11019934" cy="52160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ABC10A-379A-6C55-B96D-19050325645C}"/>
              </a:ext>
            </a:extLst>
          </p:cNvPr>
          <p:cNvSpPr/>
          <p:nvPr/>
        </p:nvSpPr>
        <p:spPr>
          <a:xfrm>
            <a:off x="8540979" y="2644802"/>
            <a:ext cx="3064988" cy="126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06A594-12E2-CE18-66A8-8758B0A2971D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232226" y="2314857"/>
            <a:ext cx="1308753" cy="393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72CD81-EF06-ABD6-F29D-C07E175803D5}"/>
              </a:ext>
            </a:extLst>
          </p:cNvPr>
          <p:cNvSpPr txBox="1"/>
          <p:nvPr/>
        </p:nvSpPr>
        <p:spPr>
          <a:xfrm>
            <a:off x="2413262" y="1991692"/>
            <a:ext cx="4818964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To create a movie out of all configurations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3FE82C-3CB4-CE85-80B2-23E82733CD2D}"/>
              </a:ext>
            </a:extLst>
          </p:cNvPr>
          <p:cNvSpPr/>
          <p:nvPr/>
        </p:nvSpPr>
        <p:spPr>
          <a:xfrm>
            <a:off x="8616099" y="4037367"/>
            <a:ext cx="2989868" cy="487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61773-7E76-4014-8BCE-4782E77B5CF8}"/>
              </a:ext>
            </a:extLst>
          </p:cNvPr>
          <p:cNvSpPr txBox="1"/>
          <p:nvPr/>
        </p:nvSpPr>
        <p:spPr>
          <a:xfrm>
            <a:off x="8237181" y="5178285"/>
            <a:ext cx="3747704" cy="923330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Change the Movie Type to Frames and click create movie to save the video file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9C747D-691F-BAF6-2890-B8E3AA1ABE21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10111033" y="4524867"/>
            <a:ext cx="0" cy="6534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86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E839-53DF-E561-1A22-73262E5A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EC4B310-4486-3F6F-BD6E-FEF7536C56A2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16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FFEAE-D230-955A-C7F3-29BD22B8E09D}"/>
              </a:ext>
            </a:extLst>
          </p:cNvPr>
          <p:cNvSpPr txBox="1"/>
          <p:nvPr/>
        </p:nvSpPr>
        <p:spPr>
          <a:xfrm>
            <a:off x="4504048" y="105570"/>
            <a:ext cx="3183903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- 2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F2049-131F-A089-752D-6C5BF7BBF626}"/>
              </a:ext>
            </a:extLst>
          </p:cNvPr>
          <p:cNvSpPr txBox="1"/>
          <p:nvPr/>
        </p:nvSpPr>
        <p:spPr>
          <a:xfrm>
            <a:off x="421849" y="841594"/>
            <a:ext cx="11135413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Vapor Liquid Equilibria (VLE) of CO</a:t>
            </a:r>
            <a:r>
              <a:rPr lang="en-US" sz="3600" baseline="-25000" dirty="0">
                <a:latin typeface="Trebuchet MS" panose="020B0603020202020204" pitchFamily="34" charset="0"/>
              </a:rPr>
              <a:t>2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C5321-360D-13BC-E7D3-DEDAC2CDAD63}"/>
              </a:ext>
            </a:extLst>
          </p:cNvPr>
          <p:cNvSpPr txBox="1"/>
          <p:nvPr/>
        </p:nvSpPr>
        <p:spPr>
          <a:xfrm>
            <a:off x="421849" y="1874422"/>
            <a:ext cx="73364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To compute the VLE densities of CO</a:t>
            </a:r>
            <a:r>
              <a:rPr lang="en-US" baseline="-25000" dirty="0">
                <a:latin typeface="Trebuchet MS" panose="020B0603020202020204" pitchFamily="34" charset="0"/>
              </a:rPr>
              <a:t>2</a:t>
            </a:r>
            <a:r>
              <a:rPr lang="en-US" dirty="0">
                <a:latin typeface="Trebuchet MS" panose="020B0603020202020204" pitchFamily="34" charset="0"/>
              </a:rPr>
              <a:t> at a given temperature, MC simulation in Gibbs Ensemble (GE) will be performed.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Two simulation boxes will be used, one for the liquid phase and one for the gas phase to sample the densities. 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MC moves are performed to swap CO</a:t>
            </a:r>
            <a:r>
              <a:rPr lang="en-US" baseline="-25000" dirty="0">
                <a:latin typeface="Trebuchet MS" panose="020B0603020202020204" pitchFamily="34" charset="0"/>
              </a:rPr>
              <a:t>2 </a:t>
            </a:r>
            <a:r>
              <a:rPr lang="en-US" dirty="0">
                <a:latin typeface="Trebuchet MS" panose="020B0603020202020204" pitchFamily="34" charset="0"/>
              </a:rPr>
              <a:t>molecules between the boxes. 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The given target temperature should be within 220 to 280 Kelvin.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Green points in the plot represent example target temperatures, for which corresponding liquid and gas temperatures will be obtained from GE simulations.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5B3578-181D-14A3-E6C3-FC8ACC99AEE8}"/>
              </a:ext>
            </a:extLst>
          </p:cNvPr>
          <p:cNvGrpSpPr/>
          <p:nvPr/>
        </p:nvGrpSpPr>
        <p:grpSpPr>
          <a:xfrm>
            <a:off x="7603661" y="1874422"/>
            <a:ext cx="4377806" cy="3353506"/>
            <a:chOff x="6288529" y="2279587"/>
            <a:chExt cx="4377806" cy="33535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2DF17F-17D7-1151-DAD5-FC9B85243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529" y="2279587"/>
              <a:ext cx="4377806" cy="335350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497F0A-0A22-AB8A-EE5B-1E8D453D9160}"/>
                </a:ext>
              </a:extLst>
            </p:cNvPr>
            <p:cNvSpPr/>
            <p:nvPr/>
          </p:nvSpPr>
          <p:spPr>
            <a:xfrm>
              <a:off x="7428322" y="4263561"/>
              <a:ext cx="2045616" cy="723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C80CE6-CA2E-E875-3ABC-B54BE5762EDC}"/>
              </a:ext>
            </a:extLst>
          </p:cNvPr>
          <p:cNvSpPr txBox="1"/>
          <p:nvPr/>
        </p:nvSpPr>
        <p:spPr>
          <a:xfrm>
            <a:off x="7829904" y="5336908"/>
            <a:ext cx="4252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VLE densities of CO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  <a:r>
              <a:rPr lang="en-US" sz="2000" dirty="0">
                <a:latin typeface="Trebuchet MS" panose="020B0603020202020204" pitchFamily="34" charset="0"/>
              </a:rPr>
              <a:t> as a function of temperature computed using the Span and Wagner equation of state.</a:t>
            </a:r>
          </a:p>
        </p:txBody>
      </p:sp>
    </p:spTree>
    <p:extLst>
      <p:ext uri="{BB962C8B-B14F-4D97-AF65-F5344CB8AC3E}">
        <p14:creationId xmlns:p14="http://schemas.microsoft.com/office/powerpoint/2010/main" val="347671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8C3F-1973-409D-E243-1C2D6EC2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13B53B6-19AE-2274-3FFE-9D738861A858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17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C3A4D-8649-1306-E344-D97B06A7BB73}"/>
              </a:ext>
            </a:extLst>
          </p:cNvPr>
          <p:cNvSpPr txBox="1"/>
          <p:nvPr/>
        </p:nvSpPr>
        <p:spPr>
          <a:xfrm>
            <a:off x="4355185" y="0"/>
            <a:ext cx="2872818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- 2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EDD61-72F2-D9A2-5C58-6712CDF74CAB}"/>
              </a:ext>
            </a:extLst>
          </p:cNvPr>
          <p:cNvSpPr txBox="1"/>
          <p:nvPr/>
        </p:nvSpPr>
        <p:spPr>
          <a:xfrm>
            <a:off x="332294" y="741090"/>
            <a:ext cx="10404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Same molecule file (CO2.json) and forcefield file (</a:t>
            </a:r>
            <a:r>
              <a:rPr lang="en-US" dirty="0" err="1">
                <a:latin typeface="Trebuchet MS" panose="020B0603020202020204" pitchFamily="34" charset="0"/>
              </a:rPr>
              <a:t>force_field.json</a:t>
            </a:r>
            <a:r>
              <a:rPr lang="en-US" dirty="0">
                <a:latin typeface="Trebuchet MS" panose="020B0603020202020204" pitchFamily="34" charset="0"/>
              </a:rPr>
              <a:t>) used in exercise 1 will also be used in this exercise to compute VLE.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The </a:t>
            </a:r>
            <a:r>
              <a:rPr lang="en-US" dirty="0" err="1">
                <a:latin typeface="Trebuchet MS" panose="020B0603020202020204" pitchFamily="34" charset="0"/>
              </a:rPr>
              <a:t>simulation.json</a:t>
            </a:r>
            <a:r>
              <a:rPr lang="en-US" dirty="0">
                <a:latin typeface="Trebuchet MS" panose="020B0603020202020204" pitchFamily="34" charset="0"/>
              </a:rPr>
              <a:t> file differs from the previous exercise. In this exercise we need two simulation boxes (two systems) to enable Gibbs ensemble simulation.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9CD38A-D0DC-618C-B150-FAC34567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13" y="2503347"/>
            <a:ext cx="3442757" cy="395872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F7F53DA-7E8A-73E0-93C0-9AC784784FF6}"/>
              </a:ext>
            </a:extLst>
          </p:cNvPr>
          <p:cNvSpPr/>
          <p:nvPr/>
        </p:nvSpPr>
        <p:spPr>
          <a:xfrm>
            <a:off x="910299" y="2503347"/>
            <a:ext cx="3278664" cy="18989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74E66A-4A77-5EB9-A562-F548B60EF3D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4188963" y="3452833"/>
            <a:ext cx="9863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C38466-B439-6708-6A45-AC1F7F6B5C70}"/>
              </a:ext>
            </a:extLst>
          </p:cNvPr>
          <p:cNvSpPr txBox="1"/>
          <p:nvPr/>
        </p:nvSpPr>
        <p:spPr>
          <a:xfrm>
            <a:off x="5262832" y="3244334"/>
            <a:ext cx="1666335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Box - 1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21B577-02CD-B10E-376B-21603A113B75}"/>
              </a:ext>
            </a:extLst>
          </p:cNvPr>
          <p:cNvSpPr/>
          <p:nvPr/>
        </p:nvSpPr>
        <p:spPr>
          <a:xfrm>
            <a:off x="910299" y="4685122"/>
            <a:ext cx="3278664" cy="1776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4E7B62-6161-9793-7089-649F88A95A05}"/>
              </a:ext>
            </a:extLst>
          </p:cNvPr>
          <p:cNvCxnSpPr>
            <a:cxnSpLocks/>
          </p:cNvCxnSpPr>
          <p:nvPr/>
        </p:nvCxnSpPr>
        <p:spPr>
          <a:xfrm>
            <a:off x="4188963" y="5500021"/>
            <a:ext cx="9863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688496-B832-DE12-A6FA-3172911EFAE7}"/>
              </a:ext>
            </a:extLst>
          </p:cNvPr>
          <p:cNvSpPr txBox="1"/>
          <p:nvPr/>
        </p:nvSpPr>
        <p:spPr>
          <a:xfrm>
            <a:off x="5175315" y="5315355"/>
            <a:ext cx="1666335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Box - 2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026D1E-2612-0DF8-A464-D2C96BA5C0F6}"/>
              </a:ext>
            </a:extLst>
          </p:cNvPr>
          <p:cNvSpPr txBox="1"/>
          <p:nvPr/>
        </p:nvSpPr>
        <p:spPr>
          <a:xfrm>
            <a:off x="725864" y="6478684"/>
            <a:ext cx="3902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rebuchet MS" panose="020B0603020202020204" pitchFamily="34" charset="0"/>
              </a:rPr>
              <a:t>Snapshot of </a:t>
            </a:r>
            <a:r>
              <a:rPr lang="en-US" sz="1600" dirty="0" err="1">
                <a:latin typeface="Trebuchet MS" panose="020B0603020202020204" pitchFamily="34" charset="0"/>
              </a:rPr>
              <a:t>simulation.json</a:t>
            </a:r>
            <a:r>
              <a:rPr lang="en-US" sz="1600" dirty="0">
                <a:latin typeface="Trebuchet MS" panose="020B060302020202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52359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1F39-A5E8-C12F-879D-EB6BB2B8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C9A96F0-2B4B-3579-F645-D16FD07CB7F0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18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C6BAF-D818-E0E7-15A0-8E305C6F9F8F}"/>
              </a:ext>
            </a:extLst>
          </p:cNvPr>
          <p:cNvSpPr txBox="1"/>
          <p:nvPr/>
        </p:nvSpPr>
        <p:spPr>
          <a:xfrm>
            <a:off x="4411745" y="37781"/>
            <a:ext cx="2872818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- 2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08537-49C4-2545-80F3-1A053607FBD6}"/>
              </a:ext>
            </a:extLst>
          </p:cNvPr>
          <p:cNvSpPr txBox="1"/>
          <p:nvPr/>
        </p:nvSpPr>
        <p:spPr>
          <a:xfrm>
            <a:off x="275733" y="805142"/>
            <a:ext cx="1150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To promote phase separation, the initial configuration assigns a lower number of molecules to one of the simulation boxes, designated as the vapor phase, while the other box is initialized with a higher molecular count to represent the liquid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Gibbs ensemble simulations uses molecule exchange trial moves which enables molecular transfers between the two simulation boxes, allowing for the equilibration across phases.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33FE8E-5AA5-65EE-CB6C-05B879A7E16D}"/>
              </a:ext>
            </a:extLst>
          </p:cNvPr>
          <p:cNvSpPr txBox="1"/>
          <p:nvPr/>
        </p:nvSpPr>
        <p:spPr>
          <a:xfrm>
            <a:off x="5145636" y="3717582"/>
            <a:ext cx="3642819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Particle exchange trial moves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18A419-30C1-F09C-6645-1E7C5E234712}"/>
              </a:ext>
            </a:extLst>
          </p:cNvPr>
          <p:cNvSpPr txBox="1"/>
          <p:nvPr/>
        </p:nvSpPr>
        <p:spPr>
          <a:xfrm>
            <a:off x="5145637" y="4258459"/>
            <a:ext cx="3642819" cy="646331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Box – 1 (40 CO</a:t>
            </a:r>
            <a:r>
              <a:rPr lang="en-US" baseline="-25000" dirty="0">
                <a:latin typeface="Trebuchet MS" panose="020B0603020202020204" pitchFamily="34" charset="0"/>
              </a:rPr>
              <a:t>2 </a:t>
            </a:r>
            <a:r>
              <a:rPr lang="en-US" dirty="0">
                <a:latin typeface="Trebuchet MS" panose="020B0603020202020204" pitchFamily="34" charset="0"/>
              </a:rPr>
              <a:t>molecules)</a:t>
            </a:r>
          </a:p>
          <a:p>
            <a:pPr algn="ctr"/>
            <a:r>
              <a:rPr lang="en-US" dirty="0">
                <a:latin typeface="Trebuchet MS" panose="020B0603020202020204" pitchFamily="34" charset="0"/>
              </a:rPr>
              <a:t>Box – 1 (210 CO</a:t>
            </a:r>
            <a:r>
              <a:rPr lang="en-US" baseline="-25000" dirty="0">
                <a:latin typeface="Trebuchet MS" panose="020B0603020202020204" pitchFamily="34" charset="0"/>
              </a:rPr>
              <a:t>2 </a:t>
            </a:r>
            <a:r>
              <a:rPr lang="en-US" dirty="0">
                <a:latin typeface="Trebuchet MS" panose="020B0603020202020204" pitchFamily="34" charset="0"/>
              </a:rPr>
              <a:t>molecules)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304E-C238-FBE3-9A2A-5D74B268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77" b="6572"/>
          <a:stretch/>
        </p:blipFill>
        <p:spPr>
          <a:xfrm>
            <a:off x="652077" y="2692721"/>
            <a:ext cx="3894751" cy="25543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E47E3-B0ED-39BD-2804-CB80CD243547}"/>
              </a:ext>
            </a:extLst>
          </p:cNvPr>
          <p:cNvCxnSpPr>
            <a:cxnSpLocks/>
            <a:stCxn id="10" idx="3"/>
            <a:endCxn id="44" idx="1"/>
          </p:cNvCxnSpPr>
          <p:nvPr/>
        </p:nvCxnSpPr>
        <p:spPr>
          <a:xfrm>
            <a:off x="4044099" y="4581625"/>
            <a:ext cx="11015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74312C-BB6C-649F-36E0-3E2C732D8D2E}"/>
              </a:ext>
            </a:extLst>
          </p:cNvPr>
          <p:cNvSpPr/>
          <p:nvPr/>
        </p:nvSpPr>
        <p:spPr>
          <a:xfrm>
            <a:off x="1154108" y="4502060"/>
            <a:ext cx="2889991" cy="159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79D3A-EAE3-802D-4841-73FEDC29F010}"/>
              </a:ext>
            </a:extLst>
          </p:cNvPr>
          <p:cNvSpPr/>
          <p:nvPr/>
        </p:nvSpPr>
        <p:spPr>
          <a:xfrm>
            <a:off x="1154107" y="4098202"/>
            <a:ext cx="2889991" cy="3405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DBA353-8637-DD12-5570-3EDA3ECED5A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044098" y="3902248"/>
            <a:ext cx="1101538" cy="3782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40AE8C-0595-97C6-4445-DBFEBC52A6F6}"/>
              </a:ext>
            </a:extLst>
          </p:cNvPr>
          <p:cNvSpPr txBox="1"/>
          <p:nvPr/>
        </p:nvSpPr>
        <p:spPr>
          <a:xfrm>
            <a:off x="916027" y="5252758"/>
            <a:ext cx="32223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rebuchet MS" panose="020B0603020202020204" pitchFamily="34" charset="0"/>
              </a:rPr>
              <a:t>Snapshot of </a:t>
            </a:r>
            <a:r>
              <a:rPr lang="en-US" sz="1600" dirty="0" err="1">
                <a:latin typeface="Trebuchet MS" panose="020B0603020202020204" pitchFamily="34" charset="0"/>
              </a:rPr>
              <a:t>simulation.json</a:t>
            </a:r>
            <a:r>
              <a:rPr lang="en-US" sz="1600" dirty="0">
                <a:latin typeface="Trebuchet MS" panose="020B0603020202020204" pitchFamily="34" charset="0"/>
              </a:rPr>
              <a:t>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E6CD43-B530-9AB9-6678-C789462C38B7}"/>
              </a:ext>
            </a:extLst>
          </p:cNvPr>
          <p:cNvSpPr txBox="1"/>
          <p:nvPr/>
        </p:nvSpPr>
        <p:spPr>
          <a:xfrm>
            <a:off x="324185" y="5654627"/>
            <a:ext cx="408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Run the simulation: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81F6F-77BA-6D36-1327-6D8CDFF28823}"/>
              </a:ext>
            </a:extLst>
          </p:cNvPr>
          <p:cNvGrpSpPr/>
          <p:nvPr/>
        </p:nvGrpSpPr>
        <p:grpSpPr>
          <a:xfrm>
            <a:off x="2950590" y="6023959"/>
            <a:ext cx="6664751" cy="825464"/>
            <a:chOff x="1150069" y="2961180"/>
            <a:chExt cx="6664751" cy="82546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31AA7BF-77F6-BADF-52CE-62194AB52D28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FFFF"/>
                  </a:solidFill>
                  <a:latin typeface="Consolas"/>
                </a:rPr>
                <a:t>r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aspa3 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simulation.json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 &amp;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3A3D5D6-71CC-F82A-D880-8215A2D2AD36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74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1AF8C-9E8D-B1D7-5A67-C1AA1CDEF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DFA41-F39A-8D38-2260-143A3114AAC3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19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3902E-6362-3187-A672-30AF1F07A0C7}"/>
              </a:ext>
            </a:extLst>
          </p:cNvPr>
          <p:cNvSpPr txBox="1"/>
          <p:nvPr/>
        </p:nvSpPr>
        <p:spPr>
          <a:xfrm>
            <a:off x="4751110" y="0"/>
            <a:ext cx="2752232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- 2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122E3-D06D-654E-AAEE-F2A6D55289B7}"/>
              </a:ext>
            </a:extLst>
          </p:cNvPr>
          <p:cNvSpPr txBox="1"/>
          <p:nvPr/>
        </p:nvSpPr>
        <p:spPr>
          <a:xfrm>
            <a:off x="525540" y="861629"/>
            <a:ext cx="1138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After the simulation is completed, average densities sampled during the production run are printed at the end of the *.s0.txt and *.s1.txt files in the output folder for two different systems.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BA7EE-1E56-7D43-7BF7-B0A9727F0EC0}"/>
              </a:ext>
            </a:extLst>
          </p:cNvPr>
          <p:cNvSpPr txBox="1"/>
          <p:nvPr/>
        </p:nvSpPr>
        <p:spPr>
          <a:xfrm>
            <a:off x="747271" y="4392562"/>
            <a:ext cx="5178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rebuchet MS" panose="020B0603020202020204" pitchFamily="34" charset="0"/>
              </a:rPr>
              <a:t>Snapshot of *.s0.txt file at </a:t>
            </a:r>
            <a:r>
              <a:rPr lang="en-US" sz="1600" i="1" dirty="0">
                <a:latin typeface="Trebuchet MS" panose="020B0603020202020204" pitchFamily="34" charset="0"/>
              </a:rPr>
              <a:t>T</a:t>
            </a:r>
            <a:r>
              <a:rPr lang="en-US" sz="1600" dirty="0">
                <a:latin typeface="Trebuchet MS" panose="020B0603020202020204" pitchFamily="34" charset="0"/>
              </a:rPr>
              <a:t> = 220 K bar from a completed simulation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5BDACA-7152-495A-9C9C-9224ED7B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71"/>
          <a:stretch/>
        </p:blipFill>
        <p:spPr>
          <a:xfrm>
            <a:off x="894365" y="1744241"/>
            <a:ext cx="4884267" cy="26292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3CA361-429C-AB10-A4D4-8E6E47C2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510"/>
          <a:stretch/>
        </p:blipFill>
        <p:spPr>
          <a:xfrm>
            <a:off x="6873803" y="1716288"/>
            <a:ext cx="4884267" cy="25530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6E3E20-F2E6-2575-38DB-3BEA7A824837}"/>
              </a:ext>
            </a:extLst>
          </p:cNvPr>
          <p:cNvSpPr txBox="1"/>
          <p:nvPr/>
        </p:nvSpPr>
        <p:spPr>
          <a:xfrm>
            <a:off x="6873803" y="4269344"/>
            <a:ext cx="4929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rebuchet MS" panose="020B0603020202020204" pitchFamily="34" charset="0"/>
              </a:rPr>
              <a:t>Snapshot of *.s1.txt file at </a:t>
            </a:r>
            <a:r>
              <a:rPr lang="en-US" sz="1600" i="1" dirty="0">
                <a:latin typeface="Trebuchet MS" panose="020B0603020202020204" pitchFamily="34" charset="0"/>
              </a:rPr>
              <a:t>T</a:t>
            </a:r>
            <a:r>
              <a:rPr lang="en-US" sz="1600" dirty="0">
                <a:latin typeface="Trebuchet MS" panose="020B0603020202020204" pitchFamily="34" charset="0"/>
              </a:rPr>
              <a:t> = 220 K bar from a completed simulation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ED8FC-0893-32AD-0A64-15B43BD7E30F}"/>
              </a:ext>
            </a:extLst>
          </p:cNvPr>
          <p:cNvSpPr txBox="1"/>
          <p:nvPr/>
        </p:nvSpPr>
        <p:spPr>
          <a:xfrm>
            <a:off x="1153146" y="5256479"/>
            <a:ext cx="4273480" cy="923330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Ensemble averaged vapor density computed from MC simulation at 220 K is </a:t>
            </a:r>
            <a:r>
              <a:rPr lang="en-US" b="1" dirty="0">
                <a:latin typeface="Trebuchet MS" panose="020B0603020202020204" pitchFamily="34" charset="0"/>
              </a:rPr>
              <a:t>15.94 ± 1.8 </a:t>
            </a:r>
            <a:r>
              <a:rPr lang="en-US" dirty="0">
                <a:latin typeface="Trebuchet MS" panose="020B0603020202020204" pitchFamily="34" charset="0"/>
              </a:rPr>
              <a:t>kg/m³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456D05-2DF9-0919-6A64-D92B2982257F}"/>
              </a:ext>
            </a:extLst>
          </p:cNvPr>
          <p:cNvSpPr/>
          <p:nvPr/>
        </p:nvSpPr>
        <p:spPr>
          <a:xfrm>
            <a:off x="1059856" y="4007398"/>
            <a:ext cx="4460061" cy="188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7F776B-B819-6421-7B93-CA758B3995D3}"/>
              </a:ext>
            </a:extLst>
          </p:cNvPr>
          <p:cNvCxnSpPr>
            <a:cxnSpLocks/>
          </p:cNvCxnSpPr>
          <p:nvPr/>
        </p:nvCxnSpPr>
        <p:spPr>
          <a:xfrm>
            <a:off x="1059856" y="4185978"/>
            <a:ext cx="93290" cy="1164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9AEA6C-FCE0-8090-6E85-C4C88DF6AC5D}"/>
              </a:ext>
            </a:extLst>
          </p:cNvPr>
          <p:cNvSpPr txBox="1"/>
          <p:nvPr/>
        </p:nvSpPr>
        <p:spPr>
          <a:xfrm>
            <a:off x="7132518" y="5256479"/>
            <a:ext cx="4273480" cy="923330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Ensemble averaged liquid density computed from MC simulation at 220 K is </a:t>
            </a:r>
            <a:r>
              <a:rPr lang="en-US" b="1" dirty="0">
                <a:latin typeface="Trebuchet MS" panose="020B0603020202020204" pitchFamily="34" charset="0"/>
              </a:rPr>
              <a:t>1163.85 ± 11.66 </a:t>
            </a:r>
            <a:r>
              <a:rPr lang="en-US" dirty="0">
                <a:latin typeface="Trebuchet MS" panose="020B0603020202020204" pitchFamily="34" charset="0"/>
              </a:rPr>
              <a:t>kg/m³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3ED6E0-3D98-D091-C26C-B0A3200F7237}"/>
              </a:ext>
            </a:extLst>
          </p:cNvPr>
          <p:cNvSpPr/>
          <p:nvPr/>
        </p:nvSpPr>
        <p:spPr>
          <a:xfrm>
            <a:off x="7039228" y="3913130"/>
            <a:ext cx="4460061" cy="188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032363-AD3A-8B74-586D-6E599696F199}"/>
              </a:ext>
            </a:extLst>
          </p:cNvPr>
          <p:cNvCxnSpPr>
            <a:cxnSpLocks/>
          </p:cNvCxnSpPr>
          <p:nvPr/>
        </p:nvCxnSpPr>
        <p:spPr>
          <a:xfrm>
            <a:off x="7039228" y="4091710"/>
            <a:ext cx="93290" cy="1164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B98C6-0029-9051-2450-AB7F6B27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9EE8089-E643-DBA4-4E15-EB1851C4FAED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AB9D1-196D-5560-A976-4333D7F3602B}"/>
              </a:ext>
            </a:extLst>
          </p:cNvPr>
          <p:cNvSpPr txBox="1"/>
          <p:nvPr/>
        </p:nvSpPr>
        <p:spPr>
          <a:xfrm>
            <a:off x="2400034" y="496197"/>
            <a:ext cx="8289963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Molecular Simulations with RASPA2/3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FDA93-8104-C77A-7F54-E6267419E20E}"/>
              </a:ext>
            </a:extLst>
          </p:cNvPr>
          <p:cNvSpPr txBox="1"/>
          <p:nvPr/>
        </p:nvSpPr>
        <p:spPr>
          <a:xfrm>
            <a:off x="480098" y="1590784"/>
            <a:ext cx="9056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RASPA2/3</a:t>
            </a:r>
            <a:r>
              <a:rPr lang="en-US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1,2,3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 is a molecular simulation package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developed at the University of Amsterdam (Amsterdam, The Netherlands) during 2022/2025 in active collaboration with Eindhoven University of Technology (Eindhoven, Netherlands), Delft University of Technology (Delft, The Netherlands), and Northwestern University (Evanston, USA).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RASPA2/3</a:t>
            </a:r>
            <a:r>
              <a:rPr lang="en-US" dirty="0">
                <a:latin typeface="Trebuchet MS" panose="020B0603020202020204" pitchFamily="34" charset="0"/>
              </a:rPr>
              <a:t> is a popular open-source software package used to compute thermodynamic and transport properties in bulk phases and porous media.</a:t>
            </a:r>
          </a:p>
          <a:p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RASPA2/3 </a:t>
            </a:r>
            <a:r>
              <a:rPr lang="en-US" dirty="0">
                <a:latin typeface="Trebuchet MS" panose="020B0603020202020204" pitchFamily="34" charset="0"/>
              </a:rPr>
              <a:t>Documentation: </a:t>
            </a:r>
            <a:r>
              <a:rPr lang="en-US" b="0" i="0" u="sng" dirty="0">
                <a:solidFill>
                  <a:srgbClr val="0969DA"/>
                </a:solidFill>
                <a:effectLst/>
                <a:latin typeface="Trebuchet MS" panose="020B0603020202020204" pitchFamily="34" charset="0"/>
                <a:hlinkClick r:id="rId2"/>
              </a:rPr>
              <a:t>https://iraspa.org/raspa/</a:t>
            </a:r>
            <a:r>
              <a:rPr lang="en-US" b="1" dirty="0">
                <a:latin typeface="Trebuchet MS" panose="020B0603020202020204" pitchFamily="34" charset="0"/>
              </a:rPr>
              <a:t>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E2736A-67BD-B9C1-D8DD-5002D2C22D02}"/>
              </a:ext>
            </a:extLst>
          </p:cNvPr>
          <p:cNvGrpSpPr/>
          <p:nvPr/>
        </p:nvGrpSpPr>
        <p:grpSpPr>
          <a:xfrm>
            <a:off x="9785023" y="1945283"/>
            <a:ext cx="2055042" cy="2466117"/>
            <a:chOff x="8293821" y="3075173"/>
            <a:chExt cx="2850429" cy="3699501"/>
          </a:xfrm>
        </p:grpSpPr>
        <p:pic>
          <p:nvPicPr>
            <p:cNvPr id="1026" name="Picture 2" descr="Markdownify">
              <a:extLst>
                <a:ext uri="{FF2B5EF4-FFF2-40B4-BE49-F238E27FC236}">
                  <a16:creationId xmlns:a16="http://schemas.microsoft.com/office/drawing/2014/main" id="{848AD445-7DEB-3279-9319-AE42243E5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821" y="3075173"/>
              <a:ext cx="2850429" cy="2850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30A3C8-4BF3-1C9F-C964-E1422A303F72}"/>
                </a:ext>
              </a:extLst>
            </p:cNvPr>
            <p:cNvSpPr txBox="1"/>
            <p:nvPr/>
          </p:nvSpPr>
          <p:spPr>
            <a:xfrm>
              <a:off x="8450725" y="5989775"/>
              <a:ext cx="2528834" cy="784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E57878"/>
                  </a:solidFill>
                  <a:latin typeface="Trebuchet MS" panose="020B0603020202020204" pitchFamily="34" charset="0"/>
                </a:rPr>
                <a:t>RASPA2/3</a:t>
              </a:r>
              <a:endParaRPr lang="en-US" sz="2800" dirty="0">
                <a:solidFill>
                  <a:srgbClr val="E57878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821943-B318-C869-B242-638BE34A8C29}"/>
              </a:ext>
            </a:extLst>
          </p:cNvPr>
          <p:cNvSpPr txBox="1"/>
          <p:nvPr/>
        </p:nvSpPr>
        <p:spPr>
          <a:xfrm>
            <a:off x="100555" y="4912717"/>
            <a:ext cx="12091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Trebuchet MS" panose="020B0603020202020204" pitchFamily="34" charset="0"/>
              </a:rPr>
              <a:t>Dubbeldam</a:t>
            </a:r>
            <a:r>
              <a:rPr lang="en-US" sz="1600" dirty="0">
                <a:latin typeface="Trebuchet MS" panose="020B0603020202020204" pitchFamily="34" charset="0"/>
              </a:rPr>
              <a:t>, D.; Torres-Knoop, A.; Walton, K. S. On the Inner Workings of Monte Carlo Codes. </a:t>
            </a:r>
            <a:r>
              <a:rPr lang="en-US" sz="1600" i="1" dirty="0">
                <a:latin typeface="Trebuchet MS" panose="020B0603020202020204" pitchFamily="34" charset="0"/>
              </a:rPr>
              <a:t>Mol. Simul.</a:t>
            </a:r>
            <a:r>
              <a:rPr lang="en-US" sz="1600" dirty="0">
                <a:latin typeface="Trebuchet MS" panose="020B0603020202020204" pitchFamily="34" charset="0"/>
              </a:rPr>
              <a:t> 2013, </a:t>
            </a:r>
            <a:r>
              <a:rPr lang="en-US" sz="1600" i="1" dirty="0">
                <a:latin typeface="Trebuchet MS" panose="020B0603020202020204" pitchFamily="34" charset="0"/>
              </a:rPr>
              <a:t>39</a:t>
            </a:r>
            <a:r>
              <a:rPr lang="en-US" sz="1600" dirty="0">
                <a:latin typeface="Trebuchet MS" panose="020B0603020202020204" pitchFamily="34" charset="0"/>
              </a:rPr>
              <a:t> (14–15), 1253–1292. </a:t>
            </a:r>
            <a:r>
              <a:rPr lang="en-US" sz="1600" dirty="0">
                <a:latin typeface="Trebuchet MS" panose="020B0603020202020204" pitchFamily="34" charset="0"/>
                <a:hlinkClick r:id="rId4"/>
              </a:rPr>
              <a:t>https://doi.org/10.1080/08927022.2013.800299</a:t>
            </a:r>
            <a:r>
              <a:rPr lang="en-US" sz="16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Trebuchet MS" panose="020B0603020202020204" pitchFamily="34" charset="0"/>
              </a:rPr>
              <a:t>Dubbeldam</a:t>
            </a:r>
            <a:r>
              <a:rPr lang="en-US" sz="1600" dirty="0">
                <a:latin typeface="Trebuchet MS" panose="020B0603020202020204" pitchFamily="34" charset="0"/>
              </a:rPr>
              <a:t>, D.; Calero, S.; Ellis, D. E.; Snurr, R. Q. RASPA: Molecular Simulation Software for Adsorption and Diffusion in Flexible Nanoporous Materials. </a:t>
            </a:r>
            <a:r>
              <a:rPr lang="en-US" sz="1600" i="1" dirty="0">
                <a:latin typeface="Trebuchet MS" panose="020B0603020202020204" pitchFamily="34" charset="0"/>
              </a:rPr>
              <a:t>Mol. Simul.</a:t>
            </a:r>
            <a:r>
              <a:rPr lang="en-US" sz="1600" dirty="0">
                <a:latin typeface="Trebuchet MS" panose="020B0603020202020204" pitchFamily="34" charset="0"/>
              </a:rPr>
              <a:t> 2016, </a:t>
            </a:r>
            <a:r>
              <a:rPr lang="en-US" sz="1600" i="1" dirty="0">
                <a:latin typeface="Trebuchet MS" panose="020B0603020202020204" pitchFamily="34" charset="0"/>
              </a:rPr>
              <a:t>42</a:t>
            </a:r>
            <a:r>
              <a:rPr lang="en-US" sz="1600" dirty="0">
                <a:latin typeface="Trebuchet MS" panose="020B0603020202020204" pitchFamily="34" charset="0"/>
              </a:rPr>
              <a:t> (2), 81–101. </a:t>
            </a:r>
            <a:r>
              <a:rPr lang="en-US" sz="1600" dirty="0">
                <a:latin typeface="Trebuchet MS" panose="020B0603020202020204" pitchFamily="34" charset="0"/>
                <a:hlinkClick r:id="rId5"/>
              </a:rPr>
              <a:t>https://doi.org/10.1080/08927022.2015.1010082</a:t>
            </a:r>
            <a:r>
              <a:rPr lang="en-US" sz="16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rebuchet MS" panose="020B0603020202020204" pitchFamily="34" charset="0"/>
              </a:rPr>
              <a:t>Y.A. Ran, S. Sharma, S.R.G. Balestra, Z. Li, S. Calero, T.J.H. Vlugt, R.Q. Snurr, D. </a:t>
            </a:r>
            <a:r>
              <a:rPr lang="en-US" sz="1600" dirty="0" err="1">
                <a:latin typeface="Trebuchet MS" panose="020B0603020202020204" pitchFamily="34" charset="0"/>
              </a:rPr>
              <a:t>Dubbeldam</a:t>
            </a:r>
            <a:r>
              <a:rPr lang="en-US" sz="1600" dirty="0">
                <a:latin typeface="Trebuchet MS" panose="020B0603020202020204" pitchFamily="34" charset="0"/>
              </a:rPr>
              <a:t>, </a:t>
            </a:r>
            <a:r>
              <a:rPr lang="en-US" sz="1600" i="1" dirty="0">
                <a:latin typeface="Trebuchet MS" panose="020B0603020202020204" pitchFamily="34" charset="0"/>
              </a:rPr>
              <a:t>J. Chem. Phys.</a:t>
            </a:r>
            <a:r>
              <a:rPr lang="en-US" sz="1600" dirty="0">
                <a:latin typeface="Trebuchet MS" panose="020B0603020202020204" pitchFamily="34" charset="0"/>
              </a:rPr>
              <a:t>, 161, 114106 (2024). </a:t>
            </a:r>
            <a:r>
              <a:rPr lang="en-US" sz="1600" dirty="0">
                <a:latin typeface="Trebuchet MS" panose="020B0603020202020204" pitchFamily="34" charset="0"/>
                <a:hlinkClick r:id="rId6"/>
              </a:rPr>
              <a:t>https://doi.org/10.1063/5.0226249</a:t>
            </a:r>
            <a:endParaRPr lang="en-US" sz="1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35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1E1C4-FA66-6A04-D3AD-2AD858A01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C1D4FA6-110F-CA5F-703A-C880526AD196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20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BD03C-746A-3EBB-E9CE-0C71B5D89442}"/>
              </a:ext>
            </a:extLst>
          </p:cNvPr>
          <p:cNvSpPr txBox="1"/>
          <p:nvPr/>
        </p:nvSpPr>
        <p:spPr>
          <a:xfrm>
            <a:off x="4015820" y="0"/>
            <a:ext cx="3487522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- 2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6CC-BF35-C23E-5704-BF10D7765F40}"/>
              </a:ext>
            </a:extLst>
          </p:cNvPr>
          <p:cNvSpPr txBox="1"/>
          <p:nvPr/>
        </p:nvSpPr>
        <p:spPr>
          <a:xfrm>
            <a:off x="355858" y="862774"/>
            <a:ext cx="1138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VLE densities and saturation pressures obtained from MC simulations can be compared to the values calculated from the Span and Wagner equation of state at a temperature and pressure using REFPROP.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914891-F2FE-BD18-A67B-3A5D0218B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8720"/>
              </p:ext>
            </p:extLst>
          </p:nvPr>
        </p:nvGraphicFramePr>
        <p:xfrm>
          <a:off x="6096000" y="1739922"/>
          <a:ext cx="5760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2430724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72413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827805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58950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Temperature [Kelvin]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Vapor densities [kg/m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Liquid densities [kg/m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Saturation pressure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[bar]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61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1166.13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8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1128.68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4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1088.86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46.64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1045.97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8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998.88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8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945.82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8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883.58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370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E3B961-B012-CAD6-9F13-85FCD4D1076D}"/>
              </a:ext>
            </a:extLst>
          </p:cNvPr>
          <p:cNvSpPr txBox="1"/>
          <p:nvPr/>
        </p:nvSpPr>
        <p:spPr>
          <a:xfrm>
            <a:off x="5912511" y="5383074"/>
            <a:ext cx="5943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VLE densities and saturation pressures of CO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  <a:r>
              <a:rPr lang="en-US" sz="2000" dirty="0">
                <a:latin typeface="Trebuchet MS" panose="020B0603020202020204" pitchFamily="34" charset="0"/>
              </a:rPr>
              <a:t> as a function of temperature computed using the Span and Wagner equation of state.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B3673-9048-7AA8-B95D-E504F3A32F18}"/>
              </a:ext>
            </a:extLst>
          </p:cNvPr>
          <p:cNvSpPr txBox="1"/>
          <p:nvPr/>
        </p:nvSpPr>
        <p:spPr>
          <a:xfrm>
            <a:off x="355858" y="1807851"/>
            <a:ext cx="55044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Ensemble averaged vapor and liquid densities at 220 K obtained from MC simulation are </a:t>
            </a:r>
            <a:r>
              <a:rPr lang="en-US" b="1" dirty="0">
                <a:latin typeface="Trebuchet MS" panose="020B0603020202020204" pitchFamily="34" charset="0"/>
              </a:rPr>
              <a:t>1163.85 ± 11.66 </a:t>
            </a:r>
            <a:r>
              <a:rPr lang="en-US" dirty="0">
                <a:latin typeface="Trebuchet MS" panose="020B0603020202020204" pitchFamily="34" charset="0"/>
              </a:rPr>
              <a:t>kg/m³ and </a:t>
            </a:r>
            <a:r>
              <a:rPr lang="en-US" b="1" dirty="0">
                <a:latin typeface="Trebuchet MS" panose="020B0603020202020204" pitchFamily="34" charset="0"/>
              </a:rPr>
              <a:t>15.94 ± 1.8 </a:t>
            </a:r>
            <a:r>
              <a:rPr lang="en-US" dirty="0">
                <a:latin typeface="Trebuchet MS" panose="020B0603020202020204" pitchFamily="34" charset="0"/>
              </a:rPr>
              <a:t>kg/m³.</a:t>
            </a:r>
            <a:br>
              <a:rPr lang="en-US" dirty="0">
                <a:latin typeface="Trebuchet MS" panose="020B0603020202020204" pitchFamily="34" charset="0"/>
              </a:rPr>
            </a:b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At the same conditions, vapor and liquid densities at 220 K calculated using the equation of state are </a:t>
            </a:r>
            <a:r>
              <a:rPr lang="en-US" b="1" dirty="0">
                <a:latin typeface="Trebuchet MS" panose="020B0603020202020204" pitchFamily="34" charset="0"/>
              </a:rPr>
              <a:t>1166.13 </a:t>
            </a:r>
            <a:r>
              <a:rPr lang="en-US" dirty="0">
                <a:latin typeface="Trebuchet MS" panose="020B0603020202020204" pitchFamily="34" charset="0"/>
              </a:rPr>
              <a:t>kg/m³ and </a:t>
            </a:r>
            <a:r>
              <a:rPr lang="en-US" b="1" dirty="0">
                <a:latin typeface="Trebuchet MS" panose="020B0603020202020204" pitchFamily="34" charset="0"/>
              </a:rPr>
              <a:t>15.81 </a:t>
            </a:r>
            <a:r>
              <a:rPr lang="en-US" dirty="0">
                <a:latin typeface="Trebuchet MS" panose="020B0603020202020204" pitchFamily="34" charset="0"/>
              </a:rPr>
              <a:t>kg/m³.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The saturation pressure at 220 K computed from MC simulation is </a:t>
            </a:r>
            <a:r>
              <a:rPr lang="en-US" b="1" dirty="0">
                <a:latin typeface="Trebuchet MS" panose="020B0603020202020204" pitchFamily="34" charset="0"/>
              </a:rPr>
              <a:t>6.01</a:t>
            </a:r>
            <a:r>
              <a:rPr lang="en-US" dirty="0">
                <a:latin typeface="Trebuchet MS" panose="020B0603020202020204" pitchFamily="34" charset="0"/>
              </a:rPr>
              <a:t> bar, closely matching the value (</a:t>
            </a:r>
            <a:r>
              <a:rPr lang="en-US" b="1" dirty="0">
                <a:latin typeface="Trebuchet MS" panose="020B0603020202020204" pitchFamily="34" charset="0"/>
              </a:rPr>
              <a:t>5.99</a:t>
            </a:r>
            <a:r>
              <a:rPr lang="en-US" dirty="0">
                <a:latin typeface="Trebuchet MS" panose="020B0603020202020204" pitchFamily="34" charset="0"/>
              </a:rPr>
              <a:t> bar) calculated from the Span–Wagner equation of state.</a:t>
            </a:r>
          </a:p>
        </p:txBody>
      </p:sp>
    </p:spTree>
    <p:extLst>
      <p:ext uri="{BB962C8B-B14F-4D97-AF65-F5344CB8AC3E}">
        <p14:creationId xmlns:p14="http://schemas.microsoft.com/office/powerpoint/2010/main" val="328717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A0C40-B0FD-0C1A-6460-8248CEF1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76E04BF-A0C6-F2C3-C450-51A7CC7BDDE6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21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551D6-0BC9-6003-0E96-BC03F42B431C}"/>
              </a:ext>
            </a:extLst>
          </p:cNvPr>
          <p:cNvSpPr txBox="1"/>
          <p:nvPr/>
        </p:nvSpPr>
        <p:spPr>
          <a:xfrm>
            <a:off x="5069654" y="0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DBC4F-A367-5350-4AD0-9B0E1BC61B59}"/>
              </a:ext>
            </a:extLst>
          </p:cNvPr>
          <p:cNvSpPr txBox="1"/>
          <p:nvPr/>
        </p:nvSpPr>
        <p:spPr>
          <a:xfrm>
            <a:off x="239344" y="867319"/>
            <a:ext cx="1186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To visualize configurations of molecules in two simulation boxes import </a:t>
            </a:r>
            <a:r>
              <a:rPr lang="en-US" dirty="0" err="1">
                <a:latin typeface="Trebuchet MS" panose="020B0603020202020204" pitchFamily="34" charset="0"/>
              </a:rPr>
              <a:t>pdb</a:t>
            </a:r>
            <a:r>
              <a:rPr lang="en-US" dirty="0">
                <a:latin typeface="Trebuchet MS" panose="020B0603020202020204" pitchFamily="34" charset="0"/>
              </a:rPr>
              <a:t> files of both the system combined (as single project file) into </a:t>
            </a:r>
            <a:r>
              <a:rPr lang="en-US" dirty="0" err="1">
                <a:latin typeface="Trebuchet MS" panose="020B0603020202020204" pitchFamily="34" charset="0"/>
              </a:rPr>
              <a:t>iRASPA</a:t>
            </a:r>
            <a:r>
              <a:rPr lang="en-US" dirty="0"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9270D-D173-F025-C259-9BB8B73C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3" y="1725374"/>
            <a:ext cx="7370007" cy="49723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2BABE4-8896-9E23-7519-5D7889CEF88E}"/>
              </a:ext>
            </a:extLst>
          </p:cNvPr>
          <p:cNvSpPr/>
          <p:nvPr/>
        </p:nvSpPr>
        <p:spPr>
          <a:xfrm>
            <a:off x="4487159" y="2516958"/>
            <a:ext cx="3478490" cy="3473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630D-A899-0D29-A9F0-B7447987ADFE}"/>
              </a:ext>
            </a:extLst>
          </p:cNvPr>
          <p:cNvSpPr/>
          <p:nvPr/>
        </p:nvSpPr>
        <p:spPr>
          <a:xfrm>
            <a:off x="4628286" y="3436070"/>
            <a:ext cx="2355130" cy="24250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AC3C9-CAFD-4FF2-F260-98CD9E16C18D}"/>
              </a:ext>
            </a:extLst>
          </p:cNvPr>
          <p:cNvSpPr txBox="1"/>
          <p:nvPr/>
        </p:nvSpPr>
        <p:spPr>
          <a:xfrm>
            <a:off x="8819705" y="3195896"/>
            <a:ext cx="3037461" cy="2031325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25B74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We have two simulation boxes on top of each other.</a:t>
            </a:r>
          </a:p>
          <a:p>
            <a:pPr marL="285750" indent="-285750">
              <a:buClr>
                <a:srgbClr val="425B74"/>
              </a:buClr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We need to pan one simulation box to further left or right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5F92D3-8ABB-B79D-AA47-1A8359BB48A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095870" y="4211559"/>
            <a:ext cx="7238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7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248E-E653-8C81-91E1-66AB0E1A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D08BADC-EC8B-5A3B-4815-2CD13ECFE950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22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2A6BF-DCE8-ABD4-9206-A66234B09E5C}"/>
              </a:ext>
            </a:extLst>
          </p:cNvPr>
          <p:cNvSpPr txBox="1"/>
          <p:nvPr/>
        </p:nvSpPr>
        <p:spPr>
          <a:xfrm>
            <a:off x="5069654" y="0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92536-C4C9-FD63-8435-E067795EC136}"/>
              </a:ext>
            </a:extLst>
          </p:cNvPr>
          <p:cNvSpPr txBox="1"/>
          <p:nvPr/>
        </p:nvSpPr>
        <p:spPr>
          <a:xfrm>
            <a:off x="239344" y="867319"/>
            <a:ext cx="118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To shift the liquid simulation box to left: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E3B81D-3CAC-5A4F-FD0E-21F1B45639F1}"/>
              </a:ext>
            </a:extLst>
          </p:cNvPr>
          <p:cNvGrpSpPr/>
          <p:nvPr/>
        </p:nvGrpSpPr>
        <p:grpSpPr>
          <a:xfrm>
            <a:off x="327879" y="1428779"/>
            <a:ext cx="6674079" cy="5286439"/>
            <a:chOff x="327879" y="1428779"/>
            <a:chExt cx="6674079" cy="52864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B50D45-0341-82E2-27C9-D6DC0DFA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2599" b="9607"/>
            <a:stretch/>
          </p:blipFill>
          <p:spPr>
            <a:xfrm>
              <a:off x="327879" y="1428779"/>
              <a:ext cx="6674079" cy="528643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FB9BBB-9EE6-6716-A6E3-47A5EFB87BF8}"/>
                </a:ext>
              </a:extLst>
            </p:cNvPr>
            <p:cNvCxnSpPr>
              <a:cxnSpLocks/>
            </p:cNvCxnSpPr>
            <p:nvPr/>
          </p:nvCxnSpPr>
          <p:spPr>
            <a:xfrm>
              <a:off x="827804" y="2618429"/>
              <a:ext cx="131838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B145F-618A-D0BB-6D19-1AC7F6C53FF1}"/>
                </a:ext>
              </a:extLst>
            </p:cNvPr>
            <p:cNvSpPr txBox="1"/>
            <p:nvPr/>
          </p:nvSpPr>
          <p:spPr>
            <a:xfrm>
              <a:off x="2139324" y="2320846"/>
              <a:ext cx="3037461" cy="646331"/>
            </a:xfrm>
            <a:prstGeom prst="rect">
              <a:avLst/>
            </a:prstGeom>
            <a:noFill/>
            <a:ln w="19050">
              <a:solidFill>
                <a:srgbClr val="425B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rebuchet MS" panose="020B0603020202020204" pitchFamily="34" charset="0"/>
                </a:rPr>
                <a:t>Deselect the vapor box in the pipe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1484C6-C532-2DB1-05AD-516FD9D5EE07}"/>
                </a:ext>
              </a:extLst>
            </p:cNvPr>
            <p:cNvSpPr/>
            <p:nvPr/>
          </p:nvSpPr>
          <p:spPr>
            <a:xfrm>
              <a:off x="537327" y="2022460"/>
              <a:ext cx="207391" cy="2022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603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B376BD-917C-DCD6-0C51-92DFE9567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65" y="740586"/>
            <a:ext cx="4295205" cy="6117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F730DB-B899-F2B3-E512-70846354E3D1}"/>
              </a:ext>
            </a:extLst>
          </p:cNvPr>
          <p:cNvSpPr/>
          <p:nvPr/>
        </p:nvSpPr>
        <p:spPr>
          <a:xfrm>
            <a:off x="9528699" y="767360"/>
            <a:ext cx="378872" cy="213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F7BBA4-92BB-55C5-E588-EE4A6114A868}"/>
              </a:ext>
            </a:extLst>
          </p:cNvPr>
          <p:cNvSpPr/>
          <p:nvPr/>
        </p:nvSpPr>
        <p:spPr>
          <a:xfrm>
            <a:off x="7180116" y="5928601"/>
            <a:ext cx="1728214" cy="188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2EA58-FFEC-B689-7F10-500075BBC41B}"/>
              </a:ext>
            </a:extLst>
          </p:cNvPr>
          <p:cNvSpPr txBox="1"/>
          <p:nvPr/>
        </p:nvSpPr>
        <p:spPr>
          <a:xfrm>
            <a:off x="2139324" y="3091675"/>
            <a:ext cx="4637593" cy="646331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Shift the origin (located in cell tab) to 40 A toward the x-axis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2408C4-3020-92B3-BFC4-9B4D10BD7D3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776917" y="3414841"/>
            <a:ext cx="403199" cy="26075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2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F3F0-8276-A373-9C9A-C6CA542F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EE5E3B-C586-3045-B5D1-25A3032A78FE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23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A1133-E29E-31B0-2334-457D51164B62}"/>
              </a:ext>
            </a:extLst>
          </p:cNvPr>
          <p:cNvSpPr txBox="1"/>
          <p:nvPr/>
        </p:nvSpPr>
        <p:spPr>
          <a:xfrm>
            <a:off x="5069654" y="0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4E71B-AF90-D031-79EF-522C04735649}"/>
              </a:ext>
            </a:extLst>
          </p:cNvPr>
          <p:cNvSpPr txBox="1"/>
          <p:nvPr/>
        </p:nvSpPr>
        <p:spPr>
          <a:xfrm>
            <a:off x="324185" y="748889"/>
            <a:ext cx="1138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After shifting the liquid box, select the vapor box again in the project view to create a movie.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BA43D9-F623-B771-D5A0-815F34407960}"/>
              </a:ext>
            </a:extLst>
          </p:cNvPr>
          <p:cNvGrpSpPr/>
          <p:nvPr/>
        </p:nvGrpSpPr>
        <p:grpSpPr>
          <a:xfrm>
            <a:off x="586033" y="1315577"/>
            <a:ext cx="11019934" cy="5216033"/>
            <a:chOff x="586033" y="1315577"/>
            <a:chExt cx="11019934" cy="52160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027D3C-4827-4B1F-C4D0-D8E60110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33" y="1315577"/>
              <a:ext cx="11019934" cy="52160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CE9E63-47C0-87CD-C51A-E3C1D11EE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4527" y="2624174"/>
              <a:ext cx="6462654" cy="374560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5C4FF6B-414A-32D6-154E-402BECC9F173}"/>
              </a:ext>
            </a:extLst>
          </p:cNvPr>
          <p:cNvSpPr/>
          <p:nvPr/>
        </p:nvSpPr>
        <p:spPr>
          <a:xfrm>
            <a:off x="8540979" y="2644802"/>
            <a:ext cx="3064988" cy="126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2300C1-D2FF-4D88-7943-04E44226A1C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232226" y="2314857"/>
            <a:ext cx="1308753" cy="393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BF033C-1E0B-9FD2-F13B-2641195D4282}"/>
              </a:ext>
            </a:extLst>
          </p:cNvPr>
          <p:cNvSpPr txBox="1"/>
          <p:nvPr/>
        </p:nvSpPr>
        <p:spPr>
          <a:xfrm>
            <a:off x="2413262" y="1991692"/>
            <a:ext cx="4818964" cy="369332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To create a movie out of all configurations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BA26D-C954-BC50-D504-390E313FC3EB}"/>
              </a:ext>
            </a:extLst>
          </p:cNvPr>
          <p:cNvSpPr/>
          <p:nvPr/>
        </p:nvSpPr>
        <p:spPr>
          <a:xfrm>
            <a:off x="8616099" y="4037367"/>
            <a:ext cx="2989868" cy="487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8381A-AE45-6C1F-9B9B-F2DC762B1611}"/>
              </a:ext>
            </a:extLst>
          </p:cNvPr>
          <p:cNvSpPr txBox="1"/>
          <p:nvPr/>
        </p:nvSpPr>
        <p:spPr>
          <a:xfrm>
            <a:off x="8237181" y="5178285"/>
            <a:ext cx="3747704" cy="923330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Change the Movie Type to Frames and click create movie to save the video file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F1969F-9AC2-BF5F-C0B8-00E471937F8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0111033" y="4524867"/>
            <a:ext cx="0" cy="6534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23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6F4F4-43C1-A46B-9C7E-3958A328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09F0BFC-44CF-6800-59F5-3F1CD616B23B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24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43AF-8A49-E3E5-894A-5DEFBF35F940}"/>
              </a:ext>
            </a:extLst>
          </p:cNvPr>
          <p:cNvSpPr txBox="1"/>
          <p:nvPr/>
        </p:nvSpPr>
        <p:spPr>
          <a:xfrm>
            <a:off x="2066041" y="2681209"/>
            <a:ext cx="8059917" cy="1495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Simulation validation for multiple state points with different cutoff radius and molecules for both exercises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34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A4A1D-969E-2B19-725E-202D930D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C787D3E-E317-4026-8391-A61187052CDB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25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B8E20-21E9-2A17-10EE-E6A72A432676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9385D-15D4-B3B9-36D6-CACD276BC0B0}"/>
              </a:ext>
            </a:extLst>
          </p:cNvPr>
          <p:cNvSpPr txBox="1"/>
          <p:nvPr/>
        </p:nvSpPr>
        <p:spPr>
          <a:xfrm>
            <a:off x="402995" y="788655"/>
            <a:ext cx="11185185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/>
              <a:t>Monte Carlo of  CO</a:t>
            </a:r>
            <a:r>
              <a:rPr lang="en-US" sz="3200" baseline="-25000" dirty="0"/>
              <a:t>2</a:t>
            </a:r>
            <a:r>
              <a:rPr lang="en-US" sz="3200" dirty="0"/>
              <a:t> in a box in </a:t>
            </a:r>
            <a:r>
              <a:rPr lang="en-US" sz="3200" i="1" dirty="0"/>
              <a:t>NPT</a:t>
            </a:r>
            <a:r>
              <a:rPr lang="en-US" sz="3200" dirty="0"/>
              <a:t> ensemble to compute density</a:t>
            </a:r>
            <a:endParaRPr lang="en-US" sz="32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58685D-5EA5-85EE-F461-05B0AA37EC76}"/>
                  </a:ext>
                </a:extLst>
              </p:cNvPr>
              <p:cNvSpPr txBox="1"/>
              <p:nvPr/>
            </p:nvSpPr>
            <p:spPr>
              <a:xfrm>
                <a:off x="402995" y="1518238"/>
                <a:ext cx="10098465" cy="4208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Temperature = 250 Kelvin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Pressure =  40 - 200 bar [only liquid state points were chosen, in interval of 20 bar] 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Force field = </a:t>
                </a:r>
                <a:r>
                  <a:rPr lang="en-GB" sz="2000" dirty="0" err="1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TraPPE</a:t>
                </a:r>
                <a:endParaRPr lang="en-GB" sz="2000" dirty="0"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Charge Method = Ewald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NPT</a:t>
                </a: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– equilibration cycles = 1000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NPT</a:t>
                </a: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– production cycles = 5000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Volume move probability = 0.01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Cutoff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, 11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,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endParaRPr lang="en-US" sz="2000" dirty="0"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System size (</a:t>
                </a:r>
                <a:r>
                  <a:rPr lang="en-GB" sz="2000" i="1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) = 100, 150, 200, 250 [Depending on the cutoff]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58685D-5EA5-85EE-F461-05B0AA37E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95" y="1518238"/>
                <a:ext cx="10098465" cy="4208460"/>
              </a:xfrm>
              <a:prstGeom prst="rect">
                <a:avLst/>
              </a:prstGeom>
              <a:blipFill>
                <a:blip r:embed="rId2"/>
                <a:stretch>
                  <a:fillRect l="-1207" t="-1594" r="-422" b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0975E3C-7E86-9707-A141-EB6BBB7EB7B3}"/>
              </a:ext>
            </a:extLst>
          </p:cNvPr>
          <p:cNvSpPr txBox="1"/>
          <p:nvPr/>
        </p:nvSpPr>
        <p:spPr>
          <a:xfrm>
            <a:off x="1867137" y="5942141"/>
            <a:ext cx="8917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The simulation time on my PC was recorded, and deviations from REFPROP results were analyzed</a:t>
            </a:r>
          </a:p>
        </p:txBody>
      </p:sp>
    </p:spTree>
    <p:extLst>
      <p:ext uri="{BB962C8B-B14F-4D97-AF65-F5344CB8AC3E}">
        <p14:creationId xmlns:p14="http://schemas.microsoft.com/office/powerpoint/2010/main" val="139550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4818D-54FC-27D8-5037-4C091651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C899590-32FB-71E1-1C0F-B33A8DBFBA0B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26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42669-1EAD-F265-3251-8DAF153BF1B2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613B4-3E0E-4EFF-16E7-D2EC77CAEB8B}"/>
              </a:ext>
            </a:extLst>
          </p:cNvPr>
          <p:cNvSpPr txBox="1"/>
          <p:nvPr/>
        </p:nvSpPr>
        <p:spPr>
          <a:xfrm>
            <a:off x="3940402" y="969847"/>
            <a:ext cx="4590853" cy="830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425B74"/>
                </a:solidFill>
                <a:latin typeface="Trebuchet MS" panose="020B0603020202020204" pitchFamily="34" charset="0"/>
              </a:rPr>
              <a:t>Monte Carlo of  CO</a:t>
            </a:r>
            <a:r>
              <a:rPr lang="en-US" sz="2000" baseline="-25000" dirty="0">
                <a:solidFill>
                  <a:srgbClr val="425B74"/>
                </a:solidFill>
                <a:latin typeface="Trebuchet MS" panose="020B0603020202020204" pitchFamily="34" charset="0"/>
              </a:rPr>
              <a:t>2</a:t>
            </a:r>
            <a:r>
              <a:rPr lang="en-US" sz="2000" dirty="0">
                <a:solidFill>
                  <a:srgbClr val="425B74"/>
                </a:solidFill>
                <a:latin typeface="Trebuchet MS" panose="020B0603020202020204" pitchFamily="34" charset="0"/>
              </a:rPr>
              <a:t> in a box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i="1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 = 250 Kelvin; P = 40 - 200 bar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08512F-8A8D-CD30-4680-7DCD6C9E7993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rot="16200000" flipH="1">
            <a:off x="7383000" y="709516"/>
            <a:ext cx="1187225" cy="3594685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6C397FB-0C75-70CD-DD5A-3F755FE53DDE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rot="5400000">
            <a:off x="3587103" y="508304"/>
            <a:ext cx="1187225" cy="3997111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4D532-6E3A-EAB8-7DA7-63433A020948}"/>
              </a:ext>
            </a:extLst>
          </p:cNvPr>
          <p:cNvSpPr/>
          <p:nvPr/>
        </p:nvSpPr>
        <p:spPr>
          <a:xfrm>
            <a:off x="4128940" y="872508"/>
            <a:ext cx="4100660" cy="1040739"/>
          </a:xfrm>
          <a:prstGeom prst="rect">
            <a:avLst/>
          </a:prstGeom>
          <a:noFill/>
          <a:ln w="28575">
            <a:solidFill>
              <a:srgbClr val="425B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A7DA55-0A8D-38BD-E4E8-931087FE3E3A}"/>
              </a:ext>
            </a:extLst>
          </p:cNvPr>
          <p:cNvGrpSpPr/>
          <p:nvPr/>
        </p:nvGrpSpPr>
        <p:grpSpPr>
          <a:xfrm>
            <a:off x="939461" y="3100472"/>
            <a:ext cx="2485395" cy="657056"/>
            <a:chOff x="3192613" y="4726826"/>
            <a:chExt cx="2485395" cy="6570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56109D-1275-1354-5EC8-611E0608AF11}"/>
                </a:ext>
              </a:extLst>
            </p:cNvPr>
            <p:cNvSpPr/>
            <p:nvPr/>
          </p:nvSpPr>
          <p:spPr>
            <a:xfrm>
              <a:off x="3261674" y="4726826"/>
              <a:ext cx="2347274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A34E0C0-548B-5A29-2384-CA6BB7F7E9F9}"/>
                    </a:ext>
                  </a:extLst>
                </p:cNvPr>
                <p:cNvSpPr txBox="1"/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ea typeface="+mj-ea"/>
                      <a:cs typeface="Arial" panose="020B0604020202020204" pitchFamily="34" charset="0"/>
                    </a:rPr>
                    <a:t>Cutoff radius = 10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acc>
                    </m:oMath>
                  </a14:m>
                  <a:r>
                    <a:rPr lang="en-GB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A34E0C0-548B-5A29-2384-CA6BB7F7E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  <a:blipFill>
                  <a:blip r:embed="rId2"/>
                  <a:stretch>
                    <a:fillRect l="-2451" r="-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4E8DF5-9D57-DC57-F61A-BBB87D2BFB5B}"/>
              </a:ext>
            </a:extLst>
          </p:cNvPr>
          <p:cNvGrpSpPr/>
          <p:nvPr/>
        </p:nvGrpSpPr>
        <p:grpSpPr>
          <a:xfrm>
            <a:off x="4936571" y="3100472"/>
            <a:ext cx="2485395" cy="657056"/>
            <a:chOff x="3192613" y="4726826"/>
            <a:chExt cx="2485395" cy="6570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7EEDA6-B95D-EC2D-365A-35D652BF9C06}"/>
                </a:ext>
              </a:extLst>
            </p:cNvPr>
            <p:cNvSpPr/>
            <p:nvPr/>
          </p:nvSpPr>
          <p:spPr>
            <a:xfrm>
              <a:off x="3261674" y="4726826"/>
              <a:ext cx="2347274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9F7A43-ACE4-EEDD-7F4C-122DDFF869AE}"/>
                    </a:ext>
                  </a:extLst>
                </p:cNvPr>
                <p:cNvSpPr txBox="1"/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ea typeface="+mj-ea"/>
                      <a:cs typeface="Arial" panose="020B0604020202020204" pitchFamily="34" charset="0"/>
                    </a:rPr>
                    <a:t>Cutoff radius = 11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acc>
                    </m:oMath>
                  </a14:m>
                  <a:r>
                    <a:rPr lang="en-GB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9F7A43-ACE4-EEDD-7F4C-122DDFF86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  <a:blipFill>
                  <a:blip r:embed="rId3"/>
                  <a:stretch>
                    <a:fillRect l="-2696" r="-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566CD3-5AA0-63DF-C04C-BFACC3C47977}"/>
              </a:ext>
            </a:extLst>
          </p:cNvPr>
          <p:cNvGrpSpPr/>
          <p:nvPr/>
        </p:nvGrpSpPr>
        <p:grpSpPr>
          <a:xfrm>
            <a:off x="8531257" y="3100472"/>
            <a:ext cx="2485395" cy="657056"/>
            <a:chOff x="3192613" y="4726826"/>
            <a:chExt cx="2485395" cy="65705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320129-CC24-6749-6A12-33D432F2C76A}"/>
                </a:ext>
              </a:extLst>
            </p:cNvPr>
            <p:cNvSpPr/>
            <p:nvPr/>
          </p:nvSpPr>
          <p:spPr>
            <a:xfrm>
              <a:off x="3261674" y="4726826"/>
              <a:ext cx="2347274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DAE12E7-4AFF-C9AF-C556-9D2E6E1062B7}"/>
                    </a:ext>
                  </a:extLst>
                </p:cNvPr>
                <p:cNvSpPr txBox="1"/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ea typeface="+mj-ea"/>
                      <a:cs typeface="Arial" panose="020B0604020202020204" pitchFamily="34" charset="0"/>
                    </a:rPr>
                    <a:t>Cutoff radius = 12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acc>
                    </m:oMath>
                  </a14:m>
                  <a:r>
                    <a:rPr lang="en-GB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DAE12E7-4AFF-C9AF-C556-9D2E6E106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  <a:blipFill>
                  <a:blip r:embed="rId4"/>
                  <a:stretch>
                    <a:fillRect l="-2451" r="-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2D9D32A-6DD5-1B18-100E-1EBF4575238E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rot="5400000">
            <a:off x="5585658" y="2506859"/>
            <a:ext cx="1187225" cy="1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1798F6-3055-A76B-6A11-9DA3E2B77248}"/>
              </a:ext>
            </a:extLst>
          </p:cNvPr>
          <p:cNvGrpSpPr/>
          <p:nvPr/>
        </p:nvGrpSpPr>
        <p:grpSpPr>
          <a:xfrm>
            <a:off x="331401" y="4393515"/>
            <a:ext cx="1148498" cy="657056"/>
            <a:chOff x="686655" y="4534917"/>
            <a:chExt cx="1148498" cy="6570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3A143-CD6F-F585-E04F-D10699172E6F}"/>
                </a:ext>
              </a:extLst>
            </p:cNvPr>
            <p:cNvSpPr/>
            <p:nvPr/>
          </p:nvSpPr>
          <p:spPr>
            <a:xfrm>
              <a:off x="733577" y="4534917"/>
              <a:ext cx="1101576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246DFB-486C-1441-87E8-8D8D47D7B4EF}"/>
                </a:ext>
              </a:extLst>
            </p:cNvPr>
            <p:cNvSpPr txBox="1"/>
            <p:nvPr/>
          </p:nvSpPr>
          <p:spPr>
            <a:xfrm>
              <a:off x="686655" y="4534917"/>
              <a:ext cx="1148498" cy="657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 N </a:t>
              </a: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= 200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6B3783-3D2C-BC40-5F85-5439BB3C0501}"/>
              </a:ext>
            </a:extLst>
          </p:cNvPr>
          <p:cNvGrpSpPr/>
          <p:nvPr/>
        </p:nvGrpSpPr>
        <p:grpSpPr>
          <a:xfrm>
            <a:off x="1602503" y="4393515"/>
            <a:ext cx="1148498" cy="657056"/>
            <a:chOff x="686655" y="4534917"/>
            <a:chExt cx="1148498" cy="65705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A6A170-EF0F-03B3-2205-9C18A286862C}"/>
                </a:ext>
              </a:extLst>
            </p:cNvPr>
            <p:cNvSpPr/>
            <p:nvPr/>
          </p:nvSpPr>
          <p:spPr>
            <a:xfrm>
              <a:off x="733577" y="4534917"/>
              <a:ext cx="1101576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6EE4138-3012-AD9F-9AA0-985E1EA483E3}"/>
                </a:ext>
              </a:extLst>
            </p:cNvPr>
            <p:cNvSpPr txBox="1"/>
            <p:nvPr/>
          </p:nvSpPr>
          <p:spPr>
            <a:xfrm>
              <a:off x="686655" y="4534917"/>
              <a:ext cx="1148498" cy="657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 N </a:t>
              </a: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= 250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C54CA2F-830F-EA64-4931-29510E7C0320}"/>
              </a:ext>
            </a:extLst>
          </p:cNvPr>
          <p:cNvGrpSpPr/>
          <p:nvPr/>
        </p:nvGrpSpPr>
        <p:grpSpPr>
          <a:xfrm>
            <a:off x="3059659" y="4393515"/>
            <a:ext cx="1148498" cy="657056"/>
            <a:chOff x="686655" y="4534917"/>
            <a:chExt cx="1148498" cy="65705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0013E33-D6E0-E637-4D0C-5677307A545B}"/>
                </a:ext>
              </a:extLst>
            </p:cNvPr>
            <p:cNvSpPr/>
            <p:nvPr/>
          </p:nvSpPr>
          <p:spPr>
            <a:xfrm>
              <a:off x="733577" y="4534917"/>
              <a:ext cx="1101576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7C3E16-4586-E7C4-8527-CA8F93B0476C}"/>
                </a:ext>
              </a:extLst>
            </p:cNvPr>
            <p:cNvSpPr txBox="1"/>
            <p:nvPr/>
          </p:nvSpPr>
          <p:spPr>
            <a:xfrm>
              <a:off x="686655" y="4534917"/>
              <a:ext cx="1148498" cy="657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 N </a:t>
              </a: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= 150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642AE2-2AE1-34E2-2BD9-506FF42FA054}"/>
              </a:ext>
            </a:extLst>
          </p:cNvPr>
          <p:cNvGrpSpPr/>
          <p:nvPr/>
        </p:nvGrpSpPr>
        <p:grpSpPr>
          <a:xfrm>
            <a:off x="4947501" y="4393515"/>
            <a:ext cx="1148498" cy="657056"/>
            <a:chOff x="686655" y="4534917"/>
            <a:chExt cx="1148498" cy="6570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2D401C2-97F6-5A14-F862-279CF73893D4}"/>
                </a:ext>
              </a:extLst>
            </p:cNvPr>
            <p:cNvSpPr/>
            <p:nvPr/>
          </p:nvSpPr>
          <p:spPr>
            <a:xfrm>
              <a:off x="733577" y="4534917"/>
              <a:ext cx="1101576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EF4B78-54A5-49B6-F3BB-2BD774222DCB}"/>
                </a:ext>
              </a:extLst>
            </p:cNvPr>
            <p:cNvSpPr txBox="1"/>
            <p:nvPr/>
          </p:nvSpPr>
          <p:spPr>
            <a:xfrm>
              <a:off x="686655" y="4534917"/>
              <a:ext cx="1148498" cy="657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 N </a:t>
              </a: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= 200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EB08F1-31C2-754A-E499-051B689C6970}"/>
              </a:ext>
            </a:extLst>
          </p:cNvPr>
          <p:cNvGrpSpPr/>
          <p:nvPr/>
        </p:nvGrpSpPr>
        <p:grpSpPr>
          <a:xfrm>
            <a:off x="6391286" y="4393515"/>
            <a:ext cx="1148498" cy="657056"/>
            <a:chOff x="686655" y="4534917"/>
            <a:chExt cx="1148498" cy="6570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75159C-146D-7C9E-D475-CEC23F5E8148}"/>
                </a:ext>
              </a:extLst>
            </p:cNvPr>
            <p:cNvSpPr/>
            <p:nvPr/>
          </p:nvSpPr>
          <p:spPr>
            <a:xfrm>
              <a:off x="733577" y="4534917"/>
              <a:ext cx="1101576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9FBF88-09DF-828E-91E7-FBE8B78197FF}"/>
                </a:ext>
              </a:extLst>
            </p:cNvPr>
            <p:cNvSpPr txBox="1"/>
            <p:nvPr/>
          </p:nvSpPr>
          <p:spPr>
            <a:xfrm>
              <a:off x="686655" y="4534917"/>
              <a:ext cx="1148498" cy="657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 N </a:t>
              </a: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= 250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50B794-FB5B-602E-8775-DECC3FBE4409}"/>
              </a:ext>
            </a:extLst>
          </p:cNvPr>
          <p:cNvGrpSpPr/>
          <p:nvPr/>
        </p:nvGrpSpPr>
        <p:grpSpPr>
          <a:xfrm>
            <a:off x="9199705" y="4393515"/>
            <a:ext cx="1148498" cy="657056"/>
            <a:chOff x="686655" y="4534917"/>
            <a:chExt cx="1148498" cy="65705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D0D754D-7257-9F4F-68EB-B7C489D0870D}"/>
                </a:ext>
              </a:extLst>
            </p:cNvPr>
            <p:cNvSpPr/>
            <p:nvPr/>
          </p:nvSpPr>
          <p:spPr>
            <a:xfrm>
              <a:off x="733577" y="4534917"/>
              <a:ext cx="1101576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AA6372-F9E7-001F-C61F-A7AA5B44B2CA}"/>
                </a:ext>
              </a:extLst>
            </p:cNvPr>
            <p:cNvSpPr txBox="1"/>
            <p:nvPr/>
          </p:nvSpPr>
          <p:spPr>
            <a:xfrm>
              <a:off x="686655" y="4534917"/>
              <a:ext cx="1148498" cy="657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 N </a:t>
              </a: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= 250</a:t>
              </a:r>
            </a:p>
          </p:txBody>
        </p: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9309DD-5C2D-B23A-5D91-7FEB416CE00D}"/>
              </a:ext>
            </a:extLst>
          </p:cNvPr>
          <p:cNvCxnSpPr>
            <a:cxnSpLocks/>
            <a:stCxn id="27" idx="2"/>
            <a:endCxn id="56" idx="0"/>
          </p:cNvCxnSpPr>
          <p:nvPr/>
        </p:nvCxnSpPr>
        <p:spPr>
          <a:xfrm rot="16200000" flipH="1">
            <a:off x="6254409" y="3682388"/>
            <a:ext cx="635987" cy="786266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584020E7-C4FE-C968-5E43-B39CBC4D1E4C}"/>
              </a:ext>
            </a:extLst>
          </p:cNvPr>
          <p:cNvCxnSpPr>
            <a:cxnSpLocks/>
            <a:stCxn id="26" idx="2"/>
            <a:endCxn id="52" idx="0"/>
          </p:cNvCxnSpPr>
          <p:nvPr/>
        </p:nvCxnSpPr>
        <p:spPr>
          <a:xfrm rot="5400000">
            <a:off x="5544247" y="3758492"/>
            <a:ext cx="635987" cy="634058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F544341-235F-C50F-9764-F2AF86A5D006}"/>
              </a:ext>
            </a:extLst>
          </p:cNvPr>
          <p:cNvCxnSpPr>
            <a:cxnSpLocks/>
            <a:stCxn id="29" idx="2"/>
            <a:endCxn id="59" idx="0"/>
          </p:cNvCxnSpPr>
          <p:nvPr/>
        </p:nvCxnSpPr>
        <p:spPr>
          <a:xfrm rot="5400000">
            <a:off x="9455962" y="4075521"/>
            <a:ext cx="63598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16E8AF9-DCEE-841E-8F27-82F093B52B81}"/>
              </a:ext>
            </a:extLst>
          </p:cNvPr>
          <p:cNvCxnSpPr>
            <a:cxnSpLocks/>
            <a:stCxn id="23" idx="2"/>
            <a:endCxn id="44" idx="0"/>
          </p:cNvCxnSpPr>
          <p:nvPr/>
        </p:nvCxnSpPr>
        <p:spPr>
          <a:xfrm rot="5400000">
            <a:off x="1861463" y="4072818"/>
            <a:ext cx="635987" cy="5407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71268F7-AD3A-B2DD-BD5C-E95E40EEDAC1}"/>
              </a:ext>
            </a:extLst>
          </p:cNvPr>
          <p:cNvCxnSpPr>
            <a:cxnSpLocks/>
            <a:stCxn id="22" idx="2"/>
            <a:endCxn id="50" idx="0"/>
          </p:cNvCxnSpPr>
          <p:nvPr/>
        </p:nvCxnSpPr>
        <p:spPr>
          <a:xfrm rot="16200000" flipH="1">
            <a:off x="2590040" y="3349646"/>
            <a:ext cx="635987" cy="1451749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75E41DD-481F-D7DE-2C7E-21E71442E214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rot="5400000">
            <a:off x="1225912" y="3437267"/>
            <a:ext cx="635987" cy="1276509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53CE9A-BBD5-4930-150F-91E5A2F8EF79}"/>
              </a:ext>
            </a:extLst>
          </p:cNvPr>
          <p:cNvSpPr txBox="1"/>
          <p:nvPr/>
        </p:nvSpPr>
        <p:spPr>
          <a:xfrm>
            <a:off x="1637435" y="5631549"/>
            <a:ext cx="8917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For the given cut off radius, the minimum number of particles was chosen such that the box length remained well above twice the cutoff radius</a:t>
            </a:r>
          </a:p>
        </p:txBody>
      </p:sp>
    </p:spTree>
    <p:extLst>
      <p:ext uri="{BB962C8B-B14F-4D97-AF65-F5344CB8AC3E}">
        <p14:creationId xmlns:p14="http://schemas.microsoft.com/office/powerpoint/2010/main" val="634890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64E48-53A6-0AEE-8A2F-3CB6290A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BB25517-DBB2-0726-155D-48FD3658DB19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27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EA2F0-BF7E-3214-05BC-0AF1A625F065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7BE7BC-0BF9-D389-1269-BFE548625674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40 - 200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 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7BE7BC-0BF9-D389-1269-BFE548625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FD40749-2E6B-C17A-9D49-EB6035B3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7" y="2045014"/>
            <a:ext cx="5254052" cy="38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22C6ED-8B0A-85C1-7892-B3071F20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9599"/>
            <a:ext cx="5413899" cy="40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41A5EB-7921-C8D8-50A0-87F20C4506A2}"/>
              </a:ext>
            </a:extLst>
          </p:cNvPr>
          <p:cNvSpPr txBox="1"/>
          <p:nvPr/>
        </p:nvSpPr>
        <p:spPr>
          <a:xfrm>
            <a:off x="1354631" y="6130880"/>
            <a:ext cx="8917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Density deviations compared to REFPROP were &lt; 2.5 %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52B6-3603-3A84-3703-1D201A2D7946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6.5 to 6.7 mins  </a:t>
            </a:r>
          </a:p>
        </p:txBody>
      </p:sp>
    </p:spTree>
    <p:extLst>
      <p:ext uri="{BB962C8B-B14F-4D97-AF65-F5344CB8AC3E}">
        <p14:creationId xmlns:p14="http://schemas.microsoft.com/office/powerpoint/2010/main" val="2937668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E929-DCA3-2370-19AE-1B7036455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B9A87C5-0E68-0697-6E27-391B7FDF73B4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28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4E13F-0991-2950-31B7-EA0FE621FF90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6DF7C8-9D38-E797-269D-0313F737F70C}"/>
                  </a:ext>
                </a:extLst>
              </p:cNvPr>
              <p:cNvSpPr txBox="1"/>
              <p:nvPr/>
            </p:nvSpPr>
            <p:spPr>
              <a:xfrm>
                <a:off x="282804" y="448048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6DF7C8-9D38-E797-269D-0313F737F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4" y="448048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6B66808-C340-50AD-D3F2-301972DA12A5}"/>
              </a:ext>
            </a:extLst>
          </p:cNvPr>
          <p:cNvGrpSpPr/>
          <p:nvPr/>
        </p:nvGrpSpPr>
        <p:grpSpPr>
          <a:xfrm>
            <a:off x="395030" y="1840609"/>
            <a:ext cx="5189637" cy="3876747"/>
            <a:chOff x="424206" y="1840609"/>
            <a:chExt cx="5189637" cy="387674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4FB303-7602-FEDD-65D8-84C3243F2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06" y="1840609"/>
              <a:ext cx="5189637" cy="387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CDD9FD-63F9-7382-8980-10D6081718DD}"/>
                </a:ext>
              </a:extLst>
            </p:cNvPr>
            <p:cNvCxnSpPr/>
            <p:nvPr/>
          </p:nvCxnSpPr>
          <p:spPr>
            <a:xfrm>
              <a:off x="2111605" y="2148819"/>
              <a:ext cx="0" cy="308305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03367F-90B4-E22B-B8D6-A7DA95D04C2F}"/>
                </a:ext>
              </a:extLst>
            </p:cNvPr>
            <p:cNvCxnSpPr>
              <a:cxnSpLocks/>
            </p:cNvCxnSpPr>
            <p:nvPr/>
          </p:nvCxnSpPr>
          <p:spPr>
            <a:xfrm>
              <a:off x="2111605" y="4001186"/>
              <a:ext cx="326167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EFA97C-ED6B-DDB4-4D31-E12C07CCBC08}"/>
              </a:ext>
            </a:extLst>
          </p:cNvPr>
          <p:cNvSpPr txBox="1"/>
          <p:nvPr/>
        </p:nvSpPr>
        <p:spPr>
          <a:xfrm>
            <a:off x="3002721" y="3659554"/>
            <a:ext cx="131739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i="1" dirty="0">
                <a:solidFill>
                  <a:srgbClr val="425B74"/>
                </a:solidFill>
                <a:latin typeface="Trebuchet MS" panose="020B0603020202020204" pitchFamily="34" charset="0"/>
                <a:ea typeface="+mj-ea"/>
                <a:cs typeface="Arial" panose="020B0604020202020204" pitchFamily="34" charset="0"/>
              </a:rPr>
              <a:t>Production</a:t>
            </a:r>
            <a:endParaRPr lang="en-GB" sz="1800" dirty="0">
              <a:solidFill>
                <a:srgbClr val="425B74"/>
              </a:solidFill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AB5E0E-CEC6-C19E-DA43-00CADAFC983C}"/>
              </a:ext>
            </a:extLst>
          </p:cNvPr>
          <p:cNvGrpSpPr/>
          <p:nvPr/>
        </p:nvGrpSpPr>
        <p:grpSpPr>
          <a:xfrm>
            <a:off x="6350572" y="1840609"/>
            <a:ext cx="5200405" cy="3876747"/>
            <a:chOff x="6350572" y="1840609"/>
            <a:chExt cx="5200405" cy="387674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B6F00E8-5D5D-C14E-C261-C6E43542B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572" y="1840609"/>
              <a:ext cx="5200405" cy="387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7DDD28-A062-898C-3029-F2CD2E45EA63}"/>
                </a:ext>
              </a:extLst>
            </p:cNvPr>
            <p:cNvCxnSpPr/>
            <p:nvPr/>
          </p:nvCxnSpPr>
          <p:spPr>
            <a:xfrm>
              <a:off x="7882381" y="2148819"/>
              <a:ext cx="0" cy="308305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31BA4F-3143-9875-A91B-2720F7DA37A3}"/>
                </a:ext>
              </a:extLst>
            </p:cNvPr>
            <p:cNvSpPr txBox="1"/>
            <p:nvPr/>
          </p:nvSpPr>
          <p:spPr>
            <a:xfrm>
              <a:off x="8763001" y="3180358"/>
              <a:ext cx="1317394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8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Production</a:t>
              </a:r>
              <a:endParaRPr lang="en-GB" sz="1800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472CB6-7693-B068-5861-A097D4C73FCA}"/>
                </a:ext>
              </a:extLst>
            </p:cNvPr>
            <p:cNvCxnSpPr>
              <a:cxnSpLocks/>
            </p:cNvCxnSpPr>
            <p:nvPr/>
          </p:nvCxnSpPr>
          <p:spPr>
            <a:xfrm>
              <a:off x="7882381" y="3655919"/>
              <a:ext cx="3467491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4D2396-5E19-5D12-03EA-13B723CD163B}"/>
              </a:ext>
            </a:extLst>
          </p:cNvPr>
          <p:cNvSpPr txBox="1"/>
          <p:nvPr/>
        </p:nvSpPr>
        <p:spPr>
          <a:xfrm>
            <a:off x="1257725" y="5997502"/>
            <a:ext cx="10092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chosen initialization and equilibration cycles were verified for all state points. The data used to generate the graphs above correspond to T = 250 K and P = 200 bar.</a:t>
            </a:r>
            <a:r>
              <a:rPr lang="en-US" sz="2000" dirty="0"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36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1A846-9353-E91F-B641-F46667533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8606D45-D024-E086-A5A7-483E89F01414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29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630D3-C366-16EF-7F2D-BFE1A55E1C9D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6E2B78-09C9-BD01-84C2-299C80288D7D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40 - 200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11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6E2B78-09C9-BD01-84C2-299C80288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350036E-C046-DD72-4154-7ADCFCD047AE}"/>
              </a:ext>
            </a:extLst>
          </p:cNvPr>
          <p:cNvSpPr txBox="1"/>
          <p:nvPr/>
        </p:nvSpPr>
        <p:spPr>
          <a:xfrm>
            <a:off x="1354631" y="6130880"/>
            <a:ext cx="8917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Density deviations compared to REFPROP were &lt; 2 %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7B8028-8EC2-8D5D-B8FB-27C90EAA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3" y="2243578"/>
            <a:ext cx="5228060" cy="38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4FFA5F-614B-56E2-10F6-BF98015FE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428" y="2243579"/>
            <a:ext cx="5166871" cy="38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239E5-E9F4-3132-DD3D-7692132A64E4}"/>
              </a:ext>
            </a:extLst>
          </p:cNvPr>
          <p:cNvSpPr txBox="1"/>
          <p:nvPr/>
        </p:nvSpPr>
        <p:spPr>
          <a:xfrm>
            <a:off x="6143822" y="1192365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 6.2 to 6.3 mins  </a:t>
            </a:r>
          </a:p>
        </p:txBody>
      </p:sp>
    </p:spTree>
    <p:extLst>
      <p:ext uri="{BB962C8B-B14F-4D97-AF65-F5344CB8AC3E}">
        <p14:creationId xmlns:p14="http://schemas.microsoft.com/office/powerpoint/2010/main" val="355253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E08F-4E01-1F9A-6636-A057EABC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32CBB7-9653-0BDD-F656-0819B670F2D3}"/>
              </a:ext>
            </a:extLst>
          </p:cNvPr>
          <p:cNvSpPr txBox="1"/>
          <p:nvPr/>
        </p:nvSpPr>
        <p:spPr>
          <a:xfrm>
            <a:off x="268662" y="1298047"/>
            <a:ext cx="82453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To install and use </a:t>
            </a:r>
            <a:r>
              <a:rPr lang="en-US" b="1" dirty="0">
                <a:latin typeface="Trebuchet MS" panose="020B0603020202020204" pitchFamily="34" charset="0"/>
              </a:rPr>
              <a:t>RASPA3</a:t>
            </a:r>
            <a:r>
              <a:rPr lang="en-US" dirty="0">
                <a:latin typeface="Trebuchet MS" panose="020B0603020202020204" pitchFamily="34" charset="0"/>
              </a:rPr>
              <a:t> via Conda, participants need to have a system with: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pPr marL="895350" indent="-179388">
              <a:buClr>
                <a:srgbClr val="425B7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64-bits architecture</a:t>
            </a:r>
          </a:p>
          <a:p>
            <a:pPr marL="895350" indent="-179388">
              <a:buClr>
                <a:srgbClr val="425B7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4 GB of main memory (or more)</a:t>
            </a:r>
          </a:p>
          <a:p>
            <a:pPr marL="895350" indent="-179388">
              <a:buClr>
                <a:srgbClr val="425B7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Python (installed via Anaconda or Miniconda)</a:t>
            </a:r>
          </a:p>
          <a:p>
            <a:pPr marL="895350" indent="-1793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The system can be </a:t>
            </a:r>
            <a:r>
              <a:rPr lang="en-US" b="1" dirty="0">
                <a:latin typeface="Trebuchet MS" panose="020B0603020202020204" pitchFamily="34" charset="0"/>
              </a:rPr>
              <a:t>Windows 10/11 or MacOS or Linux</a:t>
            </a:r>
            <a:r>
              <a:rPr lang="en-US" dirty="0">
                <a:latin typeface="Trebuchet MS" panose="020B0603020202020204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A5482-A9C9-35F7-2202-8AF21F41CB8E}"/>
              </a:ext>
            </a:extLst>
          </p:cNvPr>
          <p:cNvSpPr txBox="1"/>
          <p:nvPr/>
        </p:nvSpPr>
        <p:spPr>
          <a:xfrm>
            <a:off x="3178542" y="362038"/>
            <a:ext cx="6400528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Trebuchet MS" panose="020B0603020202020204" pitchFamily="34" charset="0"/>
              </a:rPr>
              <a:t>Installing Anaconda or Miniconda</a:t>
            </a:r>
            <a:endParaRPr lang="en-US" sz="32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E1D7A-C09B-73F7-4FFA-EB6ECFDB4540}"/>
              </a:ext>
            </a:extLst>
          </p:cNvPr>
          <p:cNvSpPr txBox="1"/>
          <p:nvPr/>
        </p:nvSpPr>
        <p:spPr>
          <a:xfrm>
            <a:off x="268662" y="3616358"/>
            <a:ext cx="7378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Anaconda or Miniconda can be downloaded from anaconda website </a:t>
            </a:r>
            <a:r>
              <a:rPr lang="en-US" dirty="0">
                <a:latin typeface="Trebuchet MS" panose="020B0603020202020204" pitchFamily="34" charset="0"/>
                <a:sym typeface="Wingdings" panose="05000000000000000000" pitchFamily="2" charset="2"/>
              </a:rPr>
              <a:t>for </a:t>
            </a:r>
            <a:r>
              <a:rPr lang="en-US" dirty="0">
                <a:latin typeface="Trebuchet MS" panose="020B0603020202020204" pitchFamily="34" charset="0"/>
              </a:rPr>
              <a:t>Windows 10/11, MacOS, and Linux:</a:t>
            </a:r>
            <a:r>
              <a:rPr lang="en-US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Trebuchet MS" panose="020B0603020202020204" pitchFamily="34" charset="0"/>
                <a:sym typeface="Wingdings" panose="05000000000000000000" pitchFamily="2" charset="2"/>
                <a:hlinkClick r:id="rId2"/>
              </a:rPr>
              <a:t>https://www.anaconda.com/download/success</a:t>
            </a:r>
            <a:endParaRPr lang="en-US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sym typeface="Wingdings" panose="05000000000000000000" pitchFamily="2" charset="2"/>
              </a:rPr>
              <a:t>Double click the downloaded installer from the Downloads folder to launch Anaconda installer</a:t>
            </a:r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962B88-0668-2DAC-6D31-EBCCA357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47" b="6657"/>
          <a:stretch/>
        </p:blipFill>
        <p:spPr>
          <a:xfrm>
            <a:off x="7646707" y="2313710"/>
            <a:ext cx="4545293" cy="454429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6BEF98-DFD1-B9D3-4C2B-A59C716713B6}"/>
              </a:ext>
            </a:extLst>
          </p:cNvPr>
          <p:cNvCxnSpPr>
            <a:cxnSpLocks/>
          </p:cNvCxnSpPr>
          <p:nvPr/>
        </p:nvCxnSpPr>
        <p:spPr>
          <a:xfrm>
            <a:off x="5608948" y="4355022"/>
            <a:ext cx="20377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9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227A-D416-6171-3A05-6C177F6C6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0D332A-60D1-3A86-5A8F-12A86F86F2B4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30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298B5-CEE9-FBE3-E868-0D45A6482756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E68E60-A6C3-EF12-6786-C4AA894A3A8F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40 - 200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11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200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E68E60-A6C3-EF12-6786-C4AA894A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99D43D4-300B-A7C2-058E-6ED554D6129D}"/>
              </a:ext>
            </a:extLst>
          </p:cNvPr>
          <p:cNvSpPr txBox="1"/>
          <p:nvPr/>
        </p:nvSpPr>
        <p:spPr>
          <a:xfrm>
            <a:off x="1354631" y="6130880"/>
            <a:ext cx="8917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Density deviations compared to REFPROP were &lt; 2 %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BCDE4-22CA-9256-5A99-3FFBDBFAB113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4.6 to 4.8 mins 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F45303-C8C5-55A4-66F1-E70495A7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8" y="2116679"/>
            <a:ext cx="4960608" cy="36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4883AF-7678-38CA-B673-F620C2C2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51" y="2116679"/>
            <a:ext cx="5031996" cy="36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3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0F407-3550-7FD1-19ED-E09262C2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5FD236C-F7B5-1D87-1187-2409CD2872DE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31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99AD5-D269-373F-464D-62E4EF45307A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463D87-F3A1-EC31-CC6D-FEAE8C6C6B96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40 - 200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463D87-F3A1-EC31-CC6D-FEAE8C6C6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3CA30E-06AA-EF47-D0AF-AFF1B4E9F09D}"/>
              </a:ext>
            </a:extLst>
          </p:cNvPr>
          <p:cNvSpPr txBox="1"/>
          <p:nvPr/>
        </p:nvSpPr>
        <p:spPr>
          <a:xfrm>
            <a:off x="1354631" y="6224620"/>
            <a:ext cx="8917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Density deviations compared to REFPROP were &lt; 2 %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18704-5C8F-BA77-FFC5-BABFA92D0835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5.6 to 5.8 mins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BAE287-0409-75EB-4BCB-D87EB691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" y="2034670"/>
            <a:ext cx="5496057" cy="406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6C05EC-7C7B-C8AA-24CD-39A61A80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95" y="2034670"/>
            <a:ext cx="5575150" cy="406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145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248F3-7312-56F5-0ED7-C36AF8704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B93A8BC-FBA9-A6CD-9885-A4424A368D82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32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3C001-F309-F3BB-44A2-1D7C3188E4E7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A722A5-A76E-96FC-CEF4-4EF29359B61B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40 - 200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200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A722A5-A76E-96FC-CEF4-4EF29359B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DAD5A5-FFE3-9B0F-4F31-79BBA2923B04}"/>
              </a:ext>
            </a:extLst>
          </p:cNvPr>
          <p:cNvSpPr txBox="1"/>
          <p:nvPr/>
        </p:nvSpPr>
        <p:spPr>
          <a:xfrm>
            <a:off x="1354631" y="6130880"/>
            <a:ext cx="8917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Density deviations compared to REFPROP were &lt; 2 %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F3A44-7DDE-BF33-16B9-35F09AA18E88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 4 to 4.1 mins 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C72AA95-348A-99AA-5049-A8BA6EBA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4" y="2187184"/>
            <a:ext cx="4972945" cy="36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895510-986D-63FD-5470-E4AB6F5B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87185"/>
            <a:ext cx="5055770" cy="36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044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7EE19-AE5B-1D3F-4F93-2A9E2AE06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E363888-356F-BED0-2009-AB1E6829E722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33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9894A-0906-02BD-1242-E092F0888A26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- 1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BF7194-6965-72F2-4C6D-F7D5D0D9CF82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250 Kelvin; P = 40 - 200 bar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150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BF7194-6965-72F2-4C6D-F7D5D0D9C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DCD077-3B9D-AEC2-A1B5-3C2B399056E6}"/>
              </a:ext>
            </a:extLst>
          </p:cNvPr>
          <p:cNvSpPr txBox="1"/>
          <p:nvPr/>
        </p:nvSpPr>
        <p:spPr>
          <a:xfrm>
            <a:off x="1354631" y="6130880"/>
            <a:ext cx="8917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Density deviations compared to REFPROP were &lt; 2.5 %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0E130-F3C7-AB0B-61B6-73CCF3213D52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2.7 to 3 mins 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D1715ED-4AC6-16A0-A10E-604F9272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4" y="2095079"/>
            <a:ext cx="4986779" cy="36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E6A39BF-BF7D-22E5-35D2-092F409FD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36" y="2186172"/>
            <a:ext cx="4946626" cy="36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645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B10E-0F2E-9B37-D756-4A3F564B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668327-A757-97D0-689C-3FCEF0ADE03A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34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CA9B8-A24B-44C1-40CC-39A53F113788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B2B199-D38B-9DB3-D77B-9E76509E896E}"/>
                  </a:ext>
                </a:extLst>
              </p:cNvPr>
              <p:cNvSpPr txBox="1"/>
              <p:nvPr/>
            </p:nvSpPr>
            <p:spPr>
              <a:xfrm>
                <a:off x="374716" y="1542334"/>
                <a:ext cx="6175646" cy="4208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Temperature = 220 - 280 Kelvin 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Force field = </a:t>
                </a:r>
                <a:r>
                  <a:rPr lang="en-GB" sz="2000" dirty="0" err="1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TraPPE</a:t>
                </a:r>
                <a:endParaRPr lang="en-GB" sz="2000" dirty="0"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Charge Method = Ewald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GE</a:t>
                </a: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– equilibration cycles = 2000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GE</a:t>
                </a: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– production cycles = 6000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Volume move probability = 0.01</a:t>
                </a:r>
                <a:endParaRPr lang="en-US" sz="2000" dirty="0"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System size (</a:t>
                </a:r>
                <a:r>
                  <a:rPr lang="en-GB" sz="2000" i="1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) =  250 [40, 210]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425B74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Cutoff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, 11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,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[only changed for the intended liquid box]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B2B199-D38B-9DB3-D77B-9E76509E8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6" y="1542334"/>
                <a:ext cx="6175646" cy="4208460"/>
              </a:xfrm>
              <a:prstGeom prst="rect">
                <a:avLst/>
              </a:prstGeom>
              <a:blipFill>
                <a:blip r:embed="rId2"/>
                <a:stretch>
                  <a:fillRect l="-1972" t="-1594" b="-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1DA171-CB48-C634-8734-CF8BC74171B2}"/>
              </a:ext>
            </a:extLst>
          </p:cNvPr>
          <p:cNvSpPr txBox="1"/>
          <p:nvPr/>
        </p:nvSpPr>
        <p:spPr>
          <a:xfrm>
            <a:off x="1637434" y="5823724"/>
            <a:ext cx="8917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The simulation time on my PC was recorded, and deviations from REFPROP results were analyzed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72B04-8870-C9C1-1013-218EFF29A6FD}"/>
              </a:ext>
            </a:extLst>
          </p:cNvPr>
          <p:cNvSpPr txBox="1"/>
          <p:nvPr/>
        </p:nvSpPr>
        <p:spPr>
          <a:xfrm>
            <a:off x="528292" y="774973"/>
            <a:ext cx="11135413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Vapor Liquid Equilibria (VLE) of CO</a:t>
            </a:r>
            <a:r>
              <a:rPr lang="en-US" sz="3600" baseline="-25000" dirty="0"/>
              <a:t>2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E072F9-9A18-3DD9-0352-BF9A5BB4E9DD}"/>
              </a:ext>
            </a:extLst>
          </p:cNvPr>
          <p:cNvGrpSpPr/>
          <p:nvPr/>
        </p:nvGrpSpPr>
        <p:grpSpPr>
          <a:xfrm>
            <a:off x="6602966" y="1715619"/>
            <a:ext cx="4377806" cy="3753202"/>
            <a:chOff x="6288529" y="2279587"/>
            <a:chExt cx="4377806" cy="37532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712665-57FA-0FC8-01CB-D4EE032A0F5C}"/>
                </a:ext>
              </a:extLst>
            </p:cNvPr>
            <p:cNvGrpSpPr/>
            <p:nvPr/>
          </p:nvGrpSpPr>
          <p:grpSpPr>
            <a:xfrm>
              <a:off x="6288529" y="2279587"/>
              <a:ext cx="4377806" cy="3753202"/>
              <a:chOff x="6837848" y="2119234"/>
              <a:chExt cx="5289626" cy="42858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A8FD7F2-2970-A8E2-5696-77F5C1C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7848" y="2119234"/>
                <a:ext cx="5289626" cy="382939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1DC957-7E2D-78B0-84AD-009C5A73BFD4}"/>
                  </a:ext>
                </a:extLst>
              </p:cNvPr>
              <p:cNvSpPr txBox="1"/>
              <p:nvPr/>
            </p:nvSpPr>
            <p:spPr>
              <a:xfrm>
                <a:off x="8899918" y="5948152"/>
                <a:ext cx="1811914" cy="45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Trebuchet MS" panose="020B0603020202020204" pitchFamily="34" charset="0"/>
                  </a:rPr>
                  <a:t>VLE of CO</a:t>
                </a:r>
                <a:r>
                  <a:rPr lang="en-GB" sz="2000" b="1" baseline="-25000" dirty="0">
                    <a:latin typeface="Trebuchet MS" panose="020B0603020202020204" pitchFamily="34" charset="0"/>
                  </a:rPr>
                  <a:t>2</a:t>
                </a:r>
                <a:endParaRPr lang="nl-NL" sz="2000" b="1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2ADB58-A5C7-E15C-58F4-70662CAE232A}"/>
                </a:ext>
              </a:extLst>
            </p:cNvPr>
            <p:cNvSpPr/>
            <p:nvPr/>
          </p:nvSpPr>
          <p:spPr>
            <a:xfrm>
              <a:off x="7428322" y="4263561"/>
              <a:ext cx="2045616" cy="723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94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4FD8D-E47B-B275-2635-8EC4974C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9723E3-7024-7AFF-9260-BE40B5C5F053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35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5B8CA-BC6C-6EAC-860B-D1BEBEEDA961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43F42-3DBD-8115-A817-F32415659E24}"/>
              </a:ext>
            </a:extLst>
          </p:cNvPr>
          <p:cNvSpPr txBox="1"/>
          <p:nvPr/>
        </p:nvSpPr>
        <p:spPr>
          <a:xfrm>
            <a:off x="3940402" y="969847"/>
            <a:ext cx="4590853" cy="830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425B74"/>
                </a:solidFill>
                <a:latin typeface="Trebuchet MS" panose="020B0603020202020204" pitchFamily="34" charset="0"/>
              </a:rPr>
              <a:t>VLE computation of CO</a:t>
            </a:r>
            <a:r>
              <a:rPr lang="en-US" sz="2000" baseline="-25000" dirty="0">
                <a:solidFill>
                  <a:srgbClr val="425B74"/>
                </a:solidFill>
                <a:latin typeface="Trebuchet MS" panose="020B0603020202020204" pitchFamily="34" charset="0"/>
              </a:rPr>
              <a:t>2</a:t>
            </a:r>
            <a:endParaRPr lang="en-US" sz="2000" dirty="0">
              <a:solidFill>
                <a:srgbClr val="425B74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i="1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 = 220 - 280 Kelvin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CF0344E-3963-AC80-8ADE-83C797611961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rot="16200000" flipH="1">
            <a:off x="7383000" y="709516"/>
            <a:ext cx="1187225" cy="3594685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65D3FA0-54C1-76EF-8D97-4B9606ABE5B2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rot="5400000">
            <a:off x="3587103" y="508304"/>
            <a:ext cx="1187225" cy="3997111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A57ED-5AA7-F833-E2F3-E2A42ADF663F}"/>
              </a:ext>
            </a:extLst>
          </p:cNvPr>
          <p:cNvSpPr/>
          <p:nvPr/>
        </p:nvSpPr>
        <p:spPr>
          <a:xfrm>
            <a:off x="4128940" y="872508"/>
            <a:ext cx="4100660" cy="1040739"/>
          </a:xfrm>
          <a:prstGeom prst="rect">
            <a:avLst/>
          </a:prstGeom>
          <a:noFill/>
          <a:ln w="28575">
            <a:solidFill>
              <a:srgbClr val="425B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8FDE70-4FDF-CCBD-A3F4-DC2830D61BAE}"/>
              </a:ext>
            </a:extLst>
          </p:cNvPr>
          <p:cNvGrpSpPr/>
          <p:nvPr/>
        </p:nvGrpSpPr>
        <p:grpSpPr>
          <a:xfrm>
            <a:off x="939461" y="3100472"/>
            <a:ext cx="2485395" cy="657056"/>
            <a:chOff x="3192613" y="4726826"/>
            <a:chExt cx="2485395" cy="6570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A216C8-198C-DB25-251F-55FBBDEFD08E}"/>
                </a:ext>
              </a:extLst>
            </p:cNvPr>
            <p:cNvSpPr/>
            <p:nvPr/>
          </p:nvSpPr>
          <p:spPr>
            <a:xfrm>
              <a:off x="3261674" y="4726826"/>
              <a:ext cx="2347274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2028F54-158F-2C8E-8562-59D6526EDE23}"/>
                    </a:ext>
                  </a:extLst>
                </p:cNvPr>
                <p:cNvSpPr txBox="1"/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ea typeface="+mj-ea"/>
                      <a:cs typeface="Arial" panose="020B0604020202020204" pitchFamily="34" charset="0"/>
                    </a:rPr>
                    <a:t>Cutoff radius = 10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acc>
                    </m:oMath>
                  </a14:m>
                  <a:r>
                    <a:rPr lang="en-GB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2028F54-158F-2C8E-8562-59D6526ED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  <a:blipFill>
                  <a:blip r:embed="rId2"/>
                  <a:stretch>
                    <a:fillRect l="-2451" r="-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143A88-9761-D517-FBA2-7D6BFCE1C730}"/>
              </a:ext>
            </a:extLst>
          </p:cNvPr>
          <p:cNvGrpSpPr/>
          <p:nvPr/>
        </p:nvGrpSpPr>
        <p:grpSpPr>
          <a:xfrm>
            <a:off x="4936571" y="3100472"/>
            <a:ext cx="2485395" cy="657056"/>
            <a:chOff x="3192613" y="4726826"/>
            <a:chExt cx="2485395" cy="6570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EA2BAB-2134-FCB9-E172-441BB706EC82}"/>
                </a:ext>
              </a:extLst>
            </p:cNvPr>
            <p:cNvSpPr/>
            <p:nvPr/>
          </p:nvSpPr>
          <p:spPr>
            <a:xfrm>
              <a:off x="3261674" y="4726826"/>
              <a:ext cx="2347274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A02968-CC9C-3EF0-EC83-CD3C0782E37F}"/>
                    </a:ext>
                  </a:extLst>
                </p:cNvPr>
                <p:cNvSpPr txBox="1"/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ea typeface="+mj-ea"/>
                      <a:cs typeface="Arial" panose="020B0604020202020204" pitchFamily="34" charset="0"/>
                    </a:rPr>
                    <a:t>Cutoff radius = 11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acc>
                    </m:oMath>
                  </a14:m>
                  <a:r>
                    <a:rPr lang="en-GB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A02968-CC9C-3EF0-EC83-CD3C0782E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  <a:blipFill>
                  <a:blip r:embed="rId3"/>
                  <a:stretch>
                    <a:fillRect l="-2696" r="-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454E85-9C8F-F9A2-4F43-F584D8C89210}"/>
              </a:ext>
            </a:extLst>
          </p:cNvPr>
          <p:cNvGrpSpPr/>
          <p:nvPr/>
        </p:nvGrpSpPr>
        <p:grpSpPr>
          <a:xfrm>
            <a:off x="8531257" y="3100472"/>
            <a:ext cx="2485395" cy="657056"/>
            <a:chOff x="3192613" y="4726826"/>
            <a:chExt cx="2485395" cy="65705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C1E1B-D011-CCFE-6E55-897838CCBF01}"/>
                </a:ext>
              </a:extLst>
            </p:cNvPr>
            <p:cNvSpPr/>
            <p:nvPr/>
          </p:nvSpPr>
          <p:spPr>
            <a:xfrm>
              <a:off x="3261674" y="4726826"/>
              <a:ext cx="2347274" cy="657056"/>
            </a:xfrm>
            <a:prstGeom prst="rect">
              <a:avLst/>
            </a:prstGeom>
            <a:noFill/>
            <a:ln w="28575">
              <a:solidFill>
                <a:srgbClr val="425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AD53CD-B176-A4C7-4906-FDB58253E530}"/>
                    </a:ext>
                  </a:extLst>
                </p:cNvPr>
                <p:cNvSpPr txBox="1"/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ea typeface="+mj-ea"/>
                      <a:cs typeface="Arial" panose="020B0604020202020204" pitchFamily="34" charset="0"/>
                    </a:rPr>
                    <a:t>Cutoff radius = 12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425B7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acc>
                    </m:oMath>
                  </a14:m>
                  <a:r>
                    <a:rPr lang="en-GB" sz="2000" dirty="0">
                      <a:solidFill>
                        <a:srgbClr val="425B74"/>
                      </a:solidFill>
                      <a:latin typeface="Trebuchet MS" panose="020B0603020202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AD53CD-B176-A4C7-4906-FDB58253E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613" y="4726826"/>
                  <a:ext cx="2485395" cy="657056"/>
                </a:xfrm>
                <a:prstGeom prst="rect">
                  <a:avLst/>
                </a:prstGeom>
                <a:blipFill>
                  <a:blip r:embed="rId4"/>
                  <a:stretch>
                    <a:fillRect l="-2451" r="-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B0AE270-EB01-CEBE-3436-C1B95E3577D5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rot="5400000">
            <a:off x="5585658" y="2506859"/>
            <a:ext cx="1187225" cy="1"/>
          </a:xfrm>
          <a:prstGeom prst="bentConnector3">
            <a:avLst>
              <a:gd name="adj1" fmla="val 50000"/>
            </a:avLst>
          </a:prstGeom>
          <a:ln w="19050">
            <a:solidFill>
              <a:srgbClr val="42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39FCAD1-A544-4E23-A4E1-FB6D22E8827E}"/>
              </a:ext>
            </a:extLst>
          </p:cNvPr>
          <p:cNvSpPr txBox="1"/>
          <p:nvPr/>
        </p:nvSpPr>
        <p:spPr>
          <a:xfrm>
            <a:off x="744717" y="4287696"/>
            <a:ext cx="100250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The system size </a:t>
            </a:r>
            <a:r>
              <a:rPr lang="en-US" sz="2000" i="1" dirty="0">
                <a:latin typeface="Trebuchet MS" panose="020B0603020202020204" pitchFamily="34" charset="0"/>
              </a:rPr>
              <a:t>N </a:t>
            </a:r>
            <a:r>
              <a:rPr lang="en-US" sz="2000" dirty="0">
                <a:latin typeface="Trebuchet MS" panose="020B0603020202020204" pitchFamily="34" charset="0"/>
              </a:rPr>
              <a:t>= 250 particles was kept constant for all the simulation. The simulation box 1 (</a:t>
            </a:r>
            <a:r>
              <a:rPr lang="en-US" sz="2000" i="1" dirty="0">
                <a:latin typeface="Trebuchet MS" panose="020B0603020202020204" pitchFamily="34" charset="0"/>
              </a:rPr>
              <a:t>N </a:t>
            </a:r>
            <a:r>
              <a:rPr lang="en-US" sz="2000" dirty="0">
                <a:latin typeface="Trebuchet MS" panose="020B0603020202020204" pitchFamily="34" charset="0"/>
              </a:rPr>
              <a:t>= 40) was intended to be vapor box and simulation box 2 (</a:t>
            </a:r>
            <a:r>
              <a:rPr lang="en-US" sz="2000" i="1" dirty="0">
                <a:latin typeface="Trebuchet MS" panose="020B0603020202020204" pitchFamily="34" charset="0"/>
              </a:rPr>
              <a:t>N </a:t>
            </a:r>
            <a:r>
              <a:rPr lang="en-US" sz="2000" dirty="0">
                <a:latin typeface="Trebuchet MS" panose="020B0603020202020204" pitchFamily="34" charset="0"/>
              </a:rPr>
              <a:t>= 210) was intended to be liquid box. </a:t>
            </a:r>
          </a:p>
          <a:p>
            <a:pPr marL="342900" indent="-34290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342900" indent="-34290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For the given cut off radius, the minimum number of particles was chosen such that the box length remained well above twice the cutoff radius.</a:t>
            </a:r>
          </a:p>
        </p:txBody>
      </p:sp>
    </p:spTree>
    <p:extLst>
      <p:ext uri="{BB962C8B-B14F-4D97-AF65-F5344CB8AC3E}">
        <p14:creationId xmlns:p14="http://schemas.microsoft.com/office/powerpoint/2010/main" val="3063771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D277-A553-E38B-0258-59B624E1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159BBDE-3F88-F543-2765-BF9E7E362EA3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36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796A-854B-B619-0CE7-358E2CE76650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0FB1CF-4AC8-961A-AB27-3191FF1DC536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220 - 280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0FB1CF-4AC8-961A-AB27-3191FF1D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042F82-C340-F933-44F4-21C6D00FF7EE}"/>
              </a:ext>
            </a:extLst>
          </p:cNvPr>
          <p:cNvSpPr txBox="1"/>
          <p:nvPr/>
        </p:nvSpPr>
        <p:spPr>
          <a:xfrm>
            <a:off x="527852" y="6145865"/>
            <a:ext cx="10721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Only the liquid densities were considered to compute the relative deviation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Density deviations compared to REFPROP were &lt; 1 %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8B0CDC3-00F6-AD83-6922-F6819B7B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55" y="1983098"/>
            <a:ext cx="5469167" cy="40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23A23DC-6568-2842-8362-FE15F1CB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4" y="2048969"/>
            <a:ext cx="5497617" cy="40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A4717-8B16-3ABB-6563-D34A94A9A7BC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9.2 – 9.5 mins  </a:t>
            </a:r>
          </a:p>
        </p:txBody>
      </p:sp>
    </p:spTree>
    <p:extLst>
      <p:ext uri="{BB962C8B-B14F-4D97-AF65-F5344CB8AC3E}">
        <p14:creationId xmlns:p14="http://schemas.microsoft.com/office/powerpoint/2010/main" val="121364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FC8F-6307-C331-E506-B09D66625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A9061ED-5D00-C445-D8D4-04D28BD9A0C7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37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94DD8-A09A-1D70-53E4-A6349B972328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7FB65-FB99-504A-EAC1-ABCFF50B7689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7FB65-FB99-504A-EAC1-ABCFF50B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8168600-5D03-0A78-203D-1FE1E6AF18E4}"/>
              </a:ext>
            </a:extLst>
          </p:cNvPr>
          <p:cNvGrpSpPr/>
          <p:nvPr/>
        </p:nvGrpSpPr>
        <p:grpSpPr>
          <a:xfrm>
            <a:off x="6384426" y="2036190"/>
            <a:ext cx="5219967" cy="3915671"/>
            <a:chOff x="6384426" y="2036190"/>
            <a:chExt cx="5219967" cy="3915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762ED-4ECE-7272-06A3-FC057411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4426" y="2036190"/>
              <a:ext cx="5219967" cy="391567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717572-F2BC-1EA9-5D86-732DE6420AA0}"/>
                </a:ext>
              </a:extLst>
            </p:cNvPr>
            <p:cNvCxnSpPr>
              <a:cxnSpLocks/>
            </p:cNvCxnSpPr>
            <p:nvPr/>
          </p:nvCxnSpPr>
          <p:spPr>
            <a:xfrm>
              <a:off x="8429135" y="2243579"/>
              <a:ext cx="0" cy="323693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B1634-A15A-5FE7-E363-F3A4828662DB}"/>
                </a:ext>
              </a:extLst>
            </p:cNvPr>
            <p:cNvSpPr txBox="1"/>
            <p:nvPr/>
          </p:nvSpPr>
          <p:spPr>
            <a:xfrm>
              <a:off x="9279259" y="3562929"/>
              <a:ext cx="1317394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8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Production</a:t>
              </a:r>
              <a:endParaRPr lang="en-GB" sz="1800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3D65A1-3DED-647B-670F-69437FA4B18E}"/>
                </a:ext>
              </a:extLst>
            </p:cNvPr>
            <p:cNvCxnSpPr>
              <a:cxnSpLocks/>
            </p:cNvCxnSpPr>
            <p:nvPr/>
          </p:nvCxnSpPr>
          <p:spPr>
            <a:xfrm>
              <a:off x="8429135" y="3904561"/>
              <a:ext cx="301764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BCCBEE-F611-F0E2-5105-1BBC28733AEE}"/>
              </a:ext>
            </a:extLst>
          </p:cNvPr>
          <p:cNvGrpSpPr/>
          <p:nvPr/>
        </p:nvGrpSpPr>
        <p:grpSpPr>
          <a:xfrm>
            <a:off x="500441" y="2036190"/>
            <a:ext cx="5239435" cy="3915671"/>
            <a:chOff x="500441" y="2036190"/>
            <a:chExt cx="5239435" cy="39156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296BB1-A78B-2C40-50C3-51A760E0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441" y="2036190"/>
              <a:ext cx="5239435" cy="391567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2C2894-27C3-EDB6-DE27-C071251E7C41}"/>
                </a:ext>
              </a:extLst>
            </p:cNvPr>
            <p:cNvCxnSpPr>
              <a:cxnSpLocks/>
            </p:cNvCxnSpPr>
            <p:nvPr/>
          </p:nvCxnSpPr>
          <p:spPr>
            <a:xfrm>
              <a:off x="2359043" y="2297170"/>
              <a:ext cx="0" cy="323693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3C883-9C64-A692-ABEC-53518801EA67}"/>
                </a:ext>
              </a:extLst>
            </p:cNvPr>
            <p:cNvSpPr txBox="1"/>
            <p:nvPr/>
          </p:nvSpPr>
          <p:spPr>
            <a:xfrm>
              <a:off x="3209167" y="3616520"/>
              <a:ext cx="1317394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800" i="1" dirty="0">
                  <a:solidFill>
                    <a:srgbClr val="425B74"/>
                  </a:solidFill>
                  <a:latin typeface="Trebuchet MS" panose="020B0603020202020204" pitchFamily="34" charset="0"/>
                  <a:ea typeface="+mj-ea"/>
                  <a:cs typeface="Arial" panose="020B0604020202020204" pitchFamily="34" charset="0"/>
                </a:rPr>
                <a:t>Production</a:t>
              </a:r>
              <a:endParaRPr lang="en-GB" sz="1800" dirty="0">
                <a:solidFill>
                  <a:srgbClr val="425B74"/>
                </a:solidFill>
                <a:latin typeface="Trebuchet MS" panose="020B0603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3A55F2-1C35-4E19-CF1E-75C650F6B7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9043" y="3958152"/>
              <a:ext cx="326875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7F88ACB-0E0F-ED39-8336-FA789F41EE7C}"/>
              </a:ext>
            </a:extLst>
          </p:cNvPr>
          <p:cNvSpPr txBox="1"/>
          <p:nvPr/>
        </p:nvSpPr>
        <p:spPr>
          <a:xfrm>
            <a:off x="1116323" y="5968144"/>
            <a:ext cx="10092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The chosen initialization and equilibration cycles were verified for all state points. The data used to generate the graphs above correspond to T = 220 K. </a:t>
            </a:r>
          </a:p>
        </p:txBody>
      </p:sp>
    </p:spTree>
    <p:extLst>
      <p:ext uri="{BB962C8B-B14F-4D97-AF65-F5344CB8AC3E}">
        <p14:creationId xmlns:p14="http://schemas.microsoft.com/office/powerpoint/2010/main" val="3221757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6917A-C521-22CC-43E0-8D358E5F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5597EF6-739F-8E4F-827C-BB685BF78ACD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38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B1464-F1A6-D457-6A4D-BFC642F2ADFE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3F96CB-AD10-BA3A-B4ED-E218D32D9BED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220 - 280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12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3F96CB-AD10-BA3A-B4ED-E218D32D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F72F4CD-BBD5-44BA-E9A7-0CFD6A38A423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9.2 – 9.5 mins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C412F-02B2-689B-DC16-2FFD9AEDC9FA}"/>
              </a:ext>
            </a:extLst>
          </p:cNvPr>
          <p:cNvSpPr txBox="1"/>
          <p:nvPr/>
        </p:nvSpPr>
        <p:spPr>
          <a:xfrm>
            <a:off x="1354631" y="6011681"/>
            <a:ext cx="10092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Saturation pressure of CO</a:t>
            </a:r>
            <a:r>
              <a:rPr lang="en-US" sz="2000" baseline="-25000" dirty="0">
                <a:latin typeface="Trebuchet MS" panose="020B0603020202020204" pitchFamily="34" charset="0"/>
              </a:rPr>
              <a:t>2 </a:t>
            </a:r>
            <a:r>
              <a:rPr lang="en-US" sz="2000" dirty="0">
                <a:latin typeface="Trebuchet MS" panose="020B0603020202020204" pitchFamily="34" charset="0"/>
              </a:rPr>
              <a:t>as a function of temperature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86978-A881-5A9E-8F23-156C973F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04" y="1531482"/>
            <a:ext cx="5780389" cy="45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9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1B8E7-5DFD-9668-A249-E04273422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1F136B-BFA0-72B3-C27E-070FAF5BA558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39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B0B3E-5195-B2C4-318D-7CB57953485D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0FE81C-1AE6-3EA7-BE6A-6AFBFDDDF823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220 - 280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11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0FE81C-1AE6-3EA7-BE6A-6AFBFDDDF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AFBA779A-0266-01E5-0A4F-24040E15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" y="2055849"/>
            <a:ext cx="5425700" cy="40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CB3700B-77B2-C028-954C-5D9D2DF0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29" y="2123930"/>
            <a:ext cx="5366149" cy="40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05C82-8B54-1A21-12B3-D78E9E06A3F8}"/>
              </a:ext>
            </a:extLst>
          </p:cNvPr>
          <p:cNvSpPr txBox="1"/>
          <p:nvPr/>
        </p:nvSpPr>
        <p:spPr>
          <a:xfrm>
            <a:off x="527852" y="6145865"/>
            <a:ext cx="10721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Only the liquid densities were considered to compute the relative deviation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Density deviations compared to REFPROP were &lt; 1.5 %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6117D-4F09-1BF6-0299-53C4DC1D9D46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9.0 – 9.1 mins  </a:t>
            </a:r>
          </a:p>
        </p:txBody>
      </p:sp>
    </p:spTree>
    <p:extLst>
      <p:ext uri="{BB962C8B-B14F-4D97-AF65-F5344CB8AC3E}">
        <p14:creationId xmlns:p14="http://schemas.microsoft.com/office/powerpoint/2010/main" val="283761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395C-8ADA-9678-0C42-A116B822B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DDE5B5-2DD1-08CC-7DE2-9F140FE3ED04}"/>
              </a:ext>
            </a:extLst>
          </p:cNvPr>
          <p:cNvSpPr txBox="1"/>
          <p:nvPr/>
        </p:nvSpPr>
        <p:spPr>
          <a:xfrm>
            <a:off x="2895736" y="101953"/>
            <a:ext cx="6400528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Trebuchet MS" panose="020B0603020202020204" pitchFamily="34" charset="0"/>
              </a:rPr>
              <a:t>Installing Anaconda or Miniconda</a:t>
            </a:r>
            <a:endParaRPr lang="en-US" sz="32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5A78D-9887-A5FB-A61F-C0935D5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" t="1229" b="1"/>
          <a:stretch/>
        </p:blipFill>
        <p:spPr>
          <a:xfrm>
            <a:off x="8065892" y="744717"/>
            <a:ext cx="3832891" cy="2985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5FBE2-8370-9E8E-62B3-5C36E8A8221B}"/>
              </a:ext>
            </a:extLst>
          </p:cNvPr>
          <p:cNvSpPr txBox="1"/>
          <p:nvPr/>
        </p:nvSpPr>
        <p:spPr>
          <a:xfrm>
            <a:off x="285946" y="990370"/>
            <a:ext cx="741575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To install Anaconda: 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Anaconda installer dialogue box for windows will look like the snapshot to the right.</a:t>
            </a: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Click </a:t>
            </a:r>
            <a:r>
              <a:rPr lang="en-US" b="1" i="1" dirty="0">
                <a:latin typeface="Trebuchet MS" panose="020B0603020202020204" pitchFamily="34" charset="0"/>
              </a:rPr>
              <a:t>Next &gt; </a:t>
            </a:r>
            <a:r>
              <a:rPr lang="en-US" dirty="0">
                <a:latin typeface="Trebuchet MS" panose="020B0603020202020204" pitchFamily="34" charset="0"/>
              </a:rPr>
              <a:t>and agree to the Anaconda’s Terms of Service.</a:t>
            </a: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Select </a:t>
            </a:r>
            <a:r>
              <a:rPr lang="en-US" b="1" i="1" dirty="0">
                <a:latin typeface="Trebuchet MS" panose="020B0603020202020204" pitchFamily="34" charset="0"/>
              </a:rPr>
              <a:t>Just Me </a:t>
            </a:r>
            <a:r>
              <a:rPr lang="en-US" dirty="0">
                <a:latin typeface="Trebuchet MS" panose="020B0603020202020204" pitchFamily="34" charset="0"/>
              </a:rPr>
              <a:t>(Recommended) to install Anaconda for the current user account.</a:t>
            </a: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Keep the default installation location and click </a:t>
            </a:r>
            <a:r>
              <a:rPr lang="en-US" b="1" i="1" dirty="0">
                <a:latin typeface="Trebuchet MS" panose="020B0603020202020204" pitchFamily="34" charset="0"/>
              </a:rPr>
              <a:t>Next &gt; </a:t>
            </a:r>
            <a:r>
              <a:rPr lang="en-US" i="1" dirty="0">
                <a:latin typeface="Trebuchet MS" panose="020B0603020202020204" pitchFamily="34" charset="0"/>
              </a:rPr>
              <a:t>.</a:t>
            </a:r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It is not recommended to add Anaconda to the system PATH environmental variable. </a:t>
            </a: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793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Click </a:t>
            </a:r>
            <a:r>
              <a:rPr lang="en-US" b="1" i="1" dirty="0">
                <a:latin typeface="Trebuchet MS" panose="020B0603020202020204" pitchFamily="34" charset="0"/>
              </a:rPr>
              <a:t>Next &gt;</a:t>
            </a:r>
            <a:r>
              <a:rPr lang="en-US" dirty="0">
                <a:latin typeface="Trebuchet MS" panose="020B0603020202020204" pitchFamily="34" charset="0"/>
              </a:rPr>
              <a:t> once the installation is completed and deselect the launch navigator and getting started with Anaconda distribution options and click </a:t>
            </a:r>
            <a:r>
              <a:rPr lang="en-US" b="1" i="1" dirty="0">
                <a:latin typeface="Trebuchet MS" panose="020B0603020202020204" pitchFamily="34" charset="0"/>
              </a:rPr>
              <a:t>Finish .</a:t>
            </a:r>
          </a:p>
          <a:p>
            <a:pPr marL="536575" indent="-1793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5759A8-5751-4F7A-5704-F77342800A88}"/>
              </a:ext>
            </a:extLst>
          </p:cNvPr>
          <p:cNvCxnSpPr>
            <a:cxnSpLocks/>
          </p:cNvCxnSpPr>
          <p:nvPr/>
        </p:nvCxnSpPr>
        <p:spPr>
          <a:xfrm>
            <a:off x="3497344" y="1999844"/>
            <a:ext cx="46379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19767C-C04B-2E90-2F43-A53ADF16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92" y="3781550"/>
            <a:ext cx="3862366" cy="29856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7D6CAB-CB6E-DDBE-0DE5-C96F3D684C99}"/>
              </a:ext>
            </a:extLst>
          </p:cNvPr>
          <p:cNvCxnSpPr>
            <a:cxnSpLocks/>
          </p:cNvCxnSpPr>
          <p:nvPr/>
        </p:nvCxnSpPr>
        <p:spPr>
          <a:xfrm>
            <a:off x="3427904" y="4763469"/>
            <a:ext cx="46379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8A0D942-6AFA-9B59-A087-7FEA61C9C8EF}"/>
              </a:ext>
            </a:extLst>
          </p:cNvPr>
          <p:cNvSpPr/>
          <p:nvPr/>
        </p:nvSpPr>
        <p:spPr>
          <a:xfrm>
            <a:off x="8065892" y="4695910"/>
            <a:ext cx="3670479" cy="366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08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FEB0-76A4-63E7-045F-1305A36C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E360C1-5A92-EA20-8498-848FABABF416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40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0706E-88AF-2A2D-6000-7BCE3294D80C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5CD366-386A-41C1-FF85-B71BDD58FF1A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220 - 280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11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5CD366-386A-41C1-FF85-B71BDD58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3273AE-4780-C1FD-DEE7-DB464F19624D}"/>
              </a:ext>
            </a:extLst>
          </p:cNvPr>
          <p:cNvSpPr txBox="1"/>
          <p:nvPr/>
        </p:nvSpPr>
        <p:spPr>
          <a:xfrm>
            <a:off x="1276169" y="5920143"/>
            <a:ext cx="10092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Saturation pressure of CO</a:t>
            </a:r>
            <a:r>
              <a:rPr lang="en-US" sz="2000" baseline="-25000" dirty="0">
                <a:latin typeface="Trebuchet MS" panose="020B0603020202020204" pitchFamily="34" charset="0"/>
              </a:rPr>
              <a:t>2 </a:t>
            </a:r>
            <a:r>
              <a:rPr lang="en-US" sz="2000" dirty="0">
                <a:latin typeface="Trebuchet MS" panose="020B0603020202020204" pitchFamily="34" charset="0"/>
              </a:rPr>
              <a:t>as a function of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8D60-06FA-21DE-179F-06B027F1BE2E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9.0 – 9.1 mins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D91D-743E-3C8D-AB41-5F1BE3EE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297" y="1706496"/>
            <a:ext cx="5399403" cy="42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6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2885-BBA6-DFD6-EE87-647A82B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DC6F189-5ADD-BEA1-866D-3A6E1D28ACD6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41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87E66-E986-E0F9-D8F4-BC0B20EF31C1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0F262-CF7E-4621-AD9A-91957C2E771B}"/>
                  </a:ext>
                </a:extLst>
              </p:cNvPr>
              <p:cNvSpPr txBox="1"/>
              <p:nvPr/>
            </p:nvSpPr>
            <p:spPr>
              <a:xfrm>
                <a:off x="235629" y="385132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220 - 280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0F262-CF7E-4621-AD9A-91957C2E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9" y="385132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CA6CB76-6931-F475-E264-AFA399DC971F}"/>
              </a:ext>
            </a:extLst>
          </p:cNvPr>
          <p:cNvSpPr txBox="1"/>
          <p:nvPr/>
        </p:nvSpPr>
        <p:spPr>
          <a:xfrm>
            <a:off x="150920" y="5605651"/>
            <a:ext cx="11295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latin typeface="Trebuchet MS" panose="020B0603020202020204" pitchFamily="34" charset="0"/>
            </a:endParaRPr>
          </a:p>
          <a:p>
            <a:r>
              <a:rPr lang="en-US" sz="2000" dirty="0">
                <a:latin typeface="Trebuchet MS" panose="020B0603020202020204" pitchFamily="34" charset="0"/>
              </a:rPr>
              <a:t>Only the liquid densities were considered to compute the relative deviation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Density deviations compared to REFPROP were &lt; 1.5 % (except at 280 K where deviation of 3.5% was noticed)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502A712-74CB-43ED-5A2A-47B83257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" y="1775208"/>
            <a:ext cx="5657781" cy="42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A55D411-BA95-EE22-8A11-7DB53826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75208"/>
            <a:ext cx="5455194" cy="42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65648-5D02-47C7-C39A-789883E55C36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8.2 – 8.4 mins  </a:t>
            </a:r>
          </a:p>
        </p:txBody>
      </p:sp>
    </p:spTree>
    <p:extLst>
      <p:ext uri="{BB962C8B-B14F-4D97-AF65-F5344CB8AC3E}">
        <p14:creationId xmlns:p14="http://schemas.microsoft.com/office/powerpoint/2010/main" val="3106825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28D9-EC8B-B741-8A40-51AB3F8FF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D4E1FED-0276-8D66-637D-452E58F25CC4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42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C266-CA9A-421B-13C9-0DC345E66821}"/>
              </a:ext>
            </a:extLst>
          </p:cNvPr>
          <p:cNvSpPr txBox="1"/>
          <p:nvPr/>
        </p:nvSpPr>
        <p:spPr>
          <a:xfrm>
            <a:off x="4879156" y="105147"/>
            <a:ext cx="243368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Exercise - 2 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2C5A68-C0B0-D469-B8CA-C13ABCA8859A}"/>
                  </a:ext>
                </a:extLst>
              </p:cNvPr>
              <p:cNvSpPr txBox="1"/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= 220 - 280 Kelvin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Cutoff radius = 10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425B7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+mj-ea"/>
                    <a:cs typeface="Arial" panose="020B0604020202020204" pitchFamily="34" charset="0"/>
                  </a:rPr>
                  <a:t>= 250 </a:t>
                </a:r>
                <a:endParaRPr lang="en-GB" sz="2000" dirty="0">
                  <a:solidFill>
                    <a:srgbClr val="425B74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2C5A68-C0B0-D469-B8CA-C13ABCA8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" y="646264"/>
                <a:ext cx="4986779" cy="1700771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1351DF-56B2-C02C-BD79-9BE0A70D1DB7}"/>
              </a:ext>
            </a:extLst>
          </p:cNvPr>
          <p:cNvSpPr txBox="1"/>
          <p:nvPr/>
        </p:nvSpPr>
        <p:spPr>
          <a:xfrm>
            <a:off x="1276169" y="6131500"/>
            <a:ext cx="10092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Saturation pressure of CO</a:t>
            </a:r>
            <a:r>
              <a:rPr lang="en-US" sz="2000" baseline="-25000" dirty="0">
                <a:latin typeface="Trebuchet MS" panose="020B0603020202020204" pitchFamily="34" charset="0"/>
              </a:rPr>
              <a:t>2 </a:t>
            </a:r>
            <a:r>
              <a:rPr lang="en-US" sz="2000" dirty="0">
                <a:latin typeface="Trebuchet MS" panose="020B0603020202020204" pitchFamily="34" charset="0"/>
              </a:rPr>
              <a:t>as a function of 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D7742-B5D9-3E4F-CA29-2C2D6153629E}"/>
              </a:ext>
            </a:extLst>
          </p:cNvPr>
          <p:cNvSpPr txBox="1"/>
          <p:nvPr/>
        </p:nvSpPr>
        <p:spPr>
          <a:xfrm>
            <a:off x="6095999" y="1069817"/>
            <a:ext cx="557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Simulation time = 8.2 – 8.4 mins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36B77-46DA-4A71-C3F2-BDE52210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925" y="1806960"/>
            <a:ext cx="5541502" cy="43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E4DA-955C-E20D-22A8-370A0C16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7C4276-A858-F586-0354-CEF60B94731B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5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02835-EA9B-22E0-6C1C-D0590F067ECB}"/>
              </a:ext>
            </a:extLst>
          </p:cNvPr>
          <p:cNvSpPr txBox="1"/>
          <p:nvPr/>
        </p:nvSpPr>
        <p:spPr>
          <a:xfrm>
            <a:off x="2479249" y="112362"/>
            <a:ext cx="8455844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Trebuchet MS" panose="020B0603020202020204" pitchFamily="34" charset="0"/>
              </a:rPr>
              <a:t>Installing RASPA3 for Molecular Simulations</a:t>
            </a:r>
            <a:endParaRPr lang="en-US" sz="32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9266-7458-E70A-55FD-CE8588C8FEEA}"/>
              </a:ext>
            </a:extLst>
          </p:cNvPr>
          <p:cNvSpPr txBox="1"/>
          <p:nvPr/>
        </p:nvSpPr>
        <p:spPr>
          <a:xfrm>
            <a:off x="210533" y="879723"/>
            <a:ext cx="115258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Windows 10/11: </a:t>
            </a:r>
            <a:r>
              <a:rPr lang="en-US" dirty="0">
                <a:latin typeface="Trebuchet MS" panose="020B0603020202020204" pitchFamily="34" charset="0"/>
              </a:rPr>
              <a:t>Open Anaconda Prompt (or Command Prompt if </a:t>
            </a:r>
            <a:r>
              <a:rPr lang="en-US" dirty="0" err="1">
                <a:latin typeface="Trebuchet MS" panose="020B0603020202020204" pitchFamily="34" charset="0"/>
              </a:rPr>
              <a:t>conda</a:t>
            </a:r>
            <a:r>
              <a:rPr lang="en-US" dirty="0">
                <a:latin typeface="Trebuchet MS" panose="020B0603020202020204" pitchFamily="34" charset="0"/>
              </a:rPr>
              <a:t> is added to PATH)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Linux/macOS</a:t>
            </a:r>
            <a:r>
              <a:rPr lang="en-US" dirty="0">
                <a:latin typeface="Trebuchet MS" panose="020B0603020202020204" pitchFamily="34" charset="0"/>
              </a:rPr>
              <a:t>: Use the default terminal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To install RASPA3 via </a:t>
            </a:r>
            <a:r>
              <a:rPr lang="en-US" b="1" dirty="0" err="1">
                <a:latin typeface="Trebuchet MS" panose="020B0603020202020204" pitchFamily="34" charset="0"/>
              </a:rPr>
              <a:t>conda</a:t>
            </a:r>
            <a:r>
              <a:rPr lang="en-US" b="1" dirty="0">
                <a:latin typeface="Trebuchet MS" panose="020B0603020202020204" pitchFamily="34" charset="0"/>
              </a:rPr>
              <a:t>:</a:t>
            </a:r>
          </a:p>
          <a:p>
            <a:r>
              <a:rPr lang="en-US" b="1" dirty="0">
                <a:latin typeface="Trebuchet MS" panose="020B0603020202020204" pitchFamily="34" charset="0"/>
              </a:rPr>
              <a:t>	</a:t>
            </a:r>
          </a:p>
          <a:p>
            <a:pPr marL="536575" indent="-188913" defTabSz="2682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	Create a Conda environment called </a:t>
            </a:r>
            <a:r>
              <a:rPr lang="en-US" dirty="0" err="1">
                <a:latin typeface="Trebuchet MS" panose="020B0603020202020204" pitchFamily="34" charset="0"/>
              </a:rPr>
              <a:t>raspa_env</a:t>
            </a: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b="1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b="1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b="1" dirty="0">
              <a:latin typeface="Trebuchet MS" panose="020B0603020202020204" pitchFamily="34" charset="0"/>
            </a:endParaRPr>
          </a:p>
          <a:p>
            <a:pPr marL="347662" defTabSz="268288"/>
            <a:endParaRPr lang="en-US" b="1" dirty="0">
              <a:latin typeface="Trebuchet MS" panose="020B0603020202020204" pitchFamily="34" charset="0"/>
            </a:endParaRPr>
          </a:p>
          <a:p>
            <a:pPr marL="536575" indent="-188913" defTabSz="2682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To activate </a:t>
            </a:r>
            <a:r>
              <a:rPr lang="en-US" dirty="0" err="1">
                <a:latin typeface="Trebuchet MS" panose="020B0603020202020204" pitchFamily="34" charset="0"/>
              </a:rPr>
              <a:t>raspa_env</a:t>
            </a:r>
            <a:r>
              <a:rPr lang="en-US" dirty="0">
                <a:latin typeface="Trebuchet MS" panose="020B0603020202020204" pitchFamily="34" charset="0"/>
              </a:rPr>
              <a:t> Conda environment </a:t>
            </a: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b="1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b="1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b="1" dirty="0">
              <a:latin typeface="Trebuchet MS" panose="020B0603020202020204" pitchFamily="34" charset="0"/>
            </a:endParaRPr>
          </a:p>
          <a:p>
            <a:pPr marL="347662" defTabSz="268288"/>
            <a:endParaRPr lang="en-US" b="1" dirty="0">
              <a:latin typeface="Trebuchet MS" panose="020B0603020202020204" pitchFamily="34" charset="0"/>
            </a:endParaRPr>
          </a:p>
          <a:p>
            <a:pPr marL="536575" indent="-188913" defTabSz="2682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To verify installation</a:t>
            </a:r>
          </a:p>
          <a:p>
            <a:pPr marL="347662" defTabSz="268288"/>
            <a:endParaRPr lang="en-US" b="1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F69CB3-94C3-3051-A1A3-AFAD24E18BF0}"/>
              </a:ext>
            </a:extLst>
          </p:cNvPr>
          <p:cNvGrpSpPr/>
          <p:nvPr/>
        </p:nvGrpSpPr>
        <p:grpSpPr>
          <a:xfrm>
            <a:off x="1140644" y="2941786"/>
            <a:ext cx="6664751" cy="825464"/>
            <a:chOff x="1150069" y="2961180"/>
            <a:chExt cx="6664751" cy="82546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EA2934F-DC74-3C03-2C8E-16C4B6385B82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sz="1800" dirty="0" err="1">
                  <a:solidFill>
                    <a:srgbClr val="FFFFFF"/>
                  </a:solidFill>
                  <a:latin typeface="Consolas"/>
                </a:rPr>
                <a:t>conda</a:t>
              </a:r>
              <a:r>
                <a:rPr sz="1800" dirty="0">
                  <a:solidFill>
                    <a:srgbClr val="FFFFFF"/>
                  </a:solidFill>
                  <a:latin typeface="Consolas"/>
                </a:rPr>
                <a:t> install 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–n 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raspa_env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 –c 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conda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-forge::raspa3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D62B064-65B6-2E9A-0EC6-4A2E72C2B34A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A2DB24-A959-E2F4-4C51-398F507A3E9F}"/>
              </a:ext>
            </a:extLst>
          </p:cNvPr>
          <p:cNvGrpSpPr/>
          <p:nvPr/>
        </p:nvGrpSpPr>
        <p:grpSpPr>
          <a:xfrm>
            <a:off x="1140644" y="4366852"/>
            <a:ext cx="6664751" cy="825464"/>
            <a:chOff x="1150069" y="2961180"/>
            <a:chExt cx="6664751" cy="82546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8493F2-EF48-EFAC-DCF6-D880482A01C5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FFFFFF"/>
                  </a:solidFill>
                  <a:latin typeface="Consolas"/>
                </a:rPr>
                <a:t>c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onda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 activate 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raspa_env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877DD8-0922-592C-BF72-D31738481199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C5704B-18F7-4CB9-B012-D4CF2762AD8E}"/>
              </a:ext>
            </a:extLst>
          </p:cNvPr>
          <p:cNvGrpSpPr/>
          <p:nvPr/>
        </p:nvGrpSpPr>
        <p:grpSpPr>
          <a:xfrm>
            <a:off x="1140644" y="5706146"/>
            <a:ext cx="6664751" cy="825464"/>
            <a:chOff x="1150069" y="2961180"/>
            <a:chExt cx="6664751" cy="82546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4ACC815-509A-B6D2-8A4B-C51E87885B1C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raspa3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D0C565-0287-235E-2902-22AF1D098211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01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8BEB-E23D-1F27-5C66-445729D0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E54ACBE-24E8-2ACD-57BC-B05AA546C3D0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6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11755-5D54-66DE-0BD9-E333A9EFAC92}"/>
              </a:ext>
            </a:extLst>
          </p:cNvPr>
          <p:cNvSpPr txBox="1"/>
          <p:nvPr/>
        </p:nvSpPr>
        <p:spPr>
          <a:xfrm>
            <a:off x="2677212" y="112362"/>
            <a:ext cx="7145518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/>
              <a:t>Installing RASPA3 for Molecular Simulations</a:t>
            </a:r>
            <a:endParaRPr lang="en-US" sz="32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A598A-CE6F-A32A-D401-0CEB5442B7C5}"/>
              </a:ext>
            </a:extLst>
          </p:cNvPr>
          <p:cNvSpPr txBox="1"/>
          <p:nvPr/>
        </p:nvSpPr>
        <p:spPr>
          <a:xfrm>
            <a:off x="210533" y="879723"/>
            <a:ext cx="115258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188913" defTabSz="2682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To verify installation</a:t>
            </a: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If the terminal returns: File ‘</a:t>
            </a:r>
            <a:r>
              <a:rPr lang="en-US" dirty="0" err="1">
                <a:latin typeface="Trebuchet MS" panose="020B0603020202020204" pitchFamily="34" charset="0"/>
              </a:rPr>
              <a:t>simulation.json</a:t>
            </a:r>
            <a:r>
              <a:rPr lang="en-US" dirty="0">
                <a:latin typeface="Trebuchet MS" panose="020B0603020202020204" pitchFamily="34" charset="0"/>
              </a:rPr>
              <a:t>’ not found, then RASPA3 is installed correctly</a:t>
            </a: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536575" indent="-188913" defTabSz="268288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If the terminal returns: ‘raspa3: command not found’, then RASPA3 is not installed</a:t>
            </a:r>
          </a:p>
          <a:p>
            <a:pPr marL="347662" defTabSz="268288"/>
            <a:endParaRPr lang="en-US" b="1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AB1E0F-7C17-8143-6169-0B1AFD1310BC}"/>
              </a:ext>
            </a:extLst>
          </p:cNvPr>
          <p:cNvGrpSpPr/>
          <p:nvPr/>
        </p:nvGrpSpPr>
        <p:grpSpPr>
          <a:xfrm>
            <a:off x="1453299" y="1541070"/>
            <a:ext cx="6664751" cy="825464"/>
            <a:chOff x="1150069" y="2961180"/>
            <a:chExt cx="6664751" cy="82546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9F5DFA-59A9-87DF-AA03-89779F173FDB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raspa3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7F63A59-A4C2-D09B-C0C1-8DA39AD01E9D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685071FA-01A4-EDA9-893E-CB2FE9664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6666" y="3026015"/>
            <a:ext cx="914400" cy="9144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0CB8CBDB-1F31-9A57-AA19-43E4E7ED1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7409" y="5063877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F13420-D8C0-98BF-D125-4385CF544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299" y="5100621"/>
            <a:ext cx="5045744" cy="7772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606BA0-0AF7-8A99-155A-DBA941D85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299" y="3142008"/>
            <a:ext cx="7268067" cy="6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2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AC07E-0C78-ABB1-1229-C2371B6B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C17C7F-B5D4-BDF8-1129-5E19A235F275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Arial" panose="020B0604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7</a:t>
            </a:fld>
            <a:endParaRPr lang="en-US" spc="-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5A326-1241-CB13-9188-6F112F7BE54A}"/>
              </a:ext>
            </a:extLst>
          </p:cNvPr>
          <p:cNvSpPr txBox="1"/>
          <p:nvPr/>
        </p:nvSpPr>
        <p:spPr>
          <a:xfrm>
            <a:off x="1657545" y="331391"/>
            <a:ext cx="9503791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/>
              <a:t>Installing </a:t>
            </a:r>
            <a:r>
              <a:rPr lang="en-US" sz="3600" dirty="0" err="1"/>
              <a:t>iRASPA</a:t>
            </a:r>
            <a:r>
              <a:rPr lang="en-US" sz="3600" dirty="0"/>
              <a:t>: Molecular Simulation Visualizer</a:t>
            </a:r>
            <a:endParaRPr lang="en-US" sz="3600" dirty="0">
              <a:solidFill>
                <a:srgbClr val="425B7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7773F-4036-3F91-96BC-CD1619A96DA9}"/>
              </a:ext>
            </a:extLst>
          </p:cNvPr>
          <p:cNvSpPr txBox="1"/>
          <p:nvPr/>
        </p:nvSpPr>
        <p:spPr>
          <a:xfrm>
            <a:off x="302978" y="1432105"/>
            <a:ext cx="80020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Windows 10/11: </a:t>
            </a:r>
            <a:r>
              <a:rPr lang="en-US" dirty="0">
                <a:latin typeface="Trebuchet MS" panose="020B0603020202020204" pitchFamily="34" charset="0"/>
              </a:rPr>
              <a:t>Download </a:t>
            </a:r>
            <a:r>
              <a:rPr lang="en-US" dirty="0" err="1">
                <a:latin typeface="Trebuchet MS" panose="020B0603020202020204" pitchFamily="34" charset="0"/>
              </a:rPr>
              <a:t>iRAPSA</a:t>
            </a:r>
            <a:r>
              <a:rPr lang="en-US" dirty="0">
                <a:latin typeface="Trebuchet MS" panose="020B0603020202020204" pitchFamily="34" charset="0"/>
              </a:rPr>
              <a:t> from Windows store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macOS</a:t>
            </a:r>
            <a:r>
              <a:rPr lang="en-US" dirty="0">
                <a:latin typeface="Trebuchet MS" panose="020B0603020202020204" pitchFamily="34" charset="0"/>
              </a:rPr>
              <a:t>: Download </a:t>
            </a:r>
            <a:r>
              <a:rPr lang="en-US" dirty="0" err="1">
                <a:latin typeface="Trebuchet MS" panose="020B0603020202020204" pitchFamily="34" charset="0"/>
              </a:rPr>
              <a:t>iRAPSA</a:t>
            </a:r>
            <a:r>
              <a:rPr lang="en-US" dirty="0">
                <a:latin typeface="Trebuchet MS" panose="020B0603020202020204" pitchFamily="34" charset="0"/>
              </a:rPr>
              <a:t> from app store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Linux: </a:t>
            </a:r>
            <a:r>
              <a:rPr lang="en-US" dirty="0">
                <a:latin typeface="Trebuchet MS" panose="020B0603020202020204" pitchFamily="34" charset="0"/>
              </a:rPr>
              <a:t>Open terminal and run,</a:t>
            </a:r>
            <a:r>
              <a:rPr lang="en-US" b="1" dirty="0">
                <a:latin typeface="Trebuchet MS" panose="020B0603020202020204" pitchFamily="34" charset="0"/>
              </a:rPr>
              <a:t>	</a:t>
            </a:r>
          </a:p>
          <a:p>
            <a:pPr marL="347662" defTabSz="268288"/>
            <a:endParaRPr lang="en-US" dirty="0">
              <a:latin typeface="Trebuchet MS" panose="020B0603020202020204" pitchFamily="34" charset="0"/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E8637-BFE0-C885-1928-672636A1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590"/>
          <a:stretch/>
        </p:blipFill>
        <p:spPr>
          <a:xfrm>
            <a:off x="765137" y="1915218"/>
            <a:ext cx="5477639" cy="234273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0244CF0-E995-AD6F-F1CE-76523605086D}"/>
              </a:ext>
            </a:extLst>
          </p:cNvPr>
          <p:cNvGrpSpPr/>
          <p:nvPr/>
        </p:nvGrpSpPr>
        <p:grpSpPr>
          <a:xfrm>
            <a:off x="674923" y="5543688"/>
            <a:ext cx="6664751" cy="825464"/>
            <a:chOff x="1150069" y="2961180"/>
            <a:chExt cx="6664751" cy="82546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BF9AA16-7C63-934D-61C7-19C9C3CBCFD6}"/>
                </a:ext>
              </a:extLst>
            </p:cNvPr>
            <p:cNvSpPr/>
            <p:nvPr/>
          </p:nvSpPr>
          <p:spPr>
            <a:xfrm>
              <a:off x="1150069" y="2961180"/>
              <a:ext cx="6664751" cy="825464"/>
            </a:xfrm>
            <a:prstGeom prst="round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FFFFFF"/>
                  </a:solidFill>
                  <a:latin typeface="Consolas"/>
                </a:rPr>
                <a:t>s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udo</a:t>
              </a:r>
              <a:r>
                <a:rPr lang="en-US" sz="1800" dirty="0">
                  <a:solidFill>
                    <a:srgbClr val="FFFFFF"/>
                  </a:solidFill>
                  <a:latin typeface="Consolas"/>
                </a:rPr>
                <a:t> snap install </a:t>
              </a:r>
              <a:r>
                <a:rPr lang="en-US" sz="1800" dirty="0" err="1">
                  <a:solidFill>
                    <a:srgbClr val="FFFFFF"/>
                  </a:solidFill>
                  <a:latin typeface="Consolas"/>
                </a:rPr>
                <a:t>iraspa</a:t>
              </a:r>
              <a:endParaRPr sz="1800" dirty="0">
                <a:solidFill>
                  <a:srgbClr val="FFFFFF"/>
                </a:solidFill>
                <a:latin typeface="Consola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3E1CEA2-68D1-EBCE-5B3F-BBA74B58AF30}"/>
                </a:ext>
              </a:extLst>
            </p:cNvPr>
            <p:cNvSpPr/>
            <p:nvPr/>
          </p:nvSpPr>
          <p:spPr>
            <a:xfrm>
              <a:off x="1150070" y="2961180"/>
              <a:ext cx="6664750" cy="2845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nsolas"/>
                </a:rPr>
                <a:t>bash</a:t>
              </a:r>
              <a:endParaRPr sz="1800" dirty="0">
                <a:solidFill>
                  <a:schemeClr val="tx1"/>
                </a:solidFill>
                <a:latin typeface="Consolas"/>
              </a:endParaRPr>
            </a:p>
          </p:txBody>
        </p:sp>
      </p:grpSp>
      <p:pic>
        <p:nvPicPr>
          <p:cNvPr id="15" name="Picture 4" descr="Ionic liquid water">
            <a:extLst>
              <a:ext uri="{FF2B5EF4-FFF2-40B4-BE49-F238E27FC236}">
                <a16:creationId xmlns:a16="http://schemas.microsoft.com/office/drawing/2014/main" id="{E4F2ED2E-9383-75DA-3A1D-69C04299C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r="22848"/>
          <a:stretch/>
        </p:blipFill>
        <p:spPr bwMode="auto">
          <a:xfrm>
            <a:off x="8710803" y="3953779"/>
            <a:ext cx="2735975" cy="28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325087-662E-D46C-34C0-40E8D7EB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9" y="1098752"/>
            <a:ext cx="2563544" cy="26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6D2A-F508-30F2-B066-C42859A0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C34212A-FB87-646C-D701-4CFEB4FF8FC3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8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7B4A6-135D-A6B1-52BE-BE216372A4B6}"/>
              </a:ext>
            </a:extLst>
          </p:cNvPr>
          <p:cNvSpPr txBox="1"/>
          <p:nvPr/>
        </p:nvSpPr>
        <p:spPr>
          <a:xfrm>
            <a:off x="422043" y="901271"/>
            <a:ext cx="11182547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Trebuchet MS" panose="020B0603020202020204" pitchFamily="34" charset="0"/>
              </a:rPr>
              <a:t>Monte Carlo simulation of CO</a:t>
            </a:r>
            <a:r>
              <a:rPr lang="en-US" sz="2800" baseline="-25000" dirty="0">
                <a:latin typeface="Trebuchet MS" panose="020B0603020202020204" pitchFamily="34" charset="0"/>
              </a:rPr>
              <a:t>2</a:t>
            </a:r>
            <a:r>
              <a:rPr lang="en-US" sz="2800" dirty="0">
                <a:latin typeface="Trebuchet MS" panose="020B0603020202020204" pitchFamily="34" charset="0"/>
              </a:rPr>
              <a:t> in a box to compute density</a:t>
            </a:r>
            <a:endParaRPr lang="en-US" sz="28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A8006-4748-E570-0B2B-B78FEAB0101F}"/>
              </a:ext>
            </a:extLst>
          </p:cNvPr>
          <p:cNvSpPr txBox="1"/>
          <p:nvPr/>
        </p:nvSpPr>
        <p:spPr>
          <a:xfrm>
            <a:off x="422043" y="1710718"/>
            <a:ext cx="113899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We will perform Monte Carlo (MC) simulations of 250 carbon dioxide (CO₂) molecules confined in a cubic simulation box of initial dimensions 30 × 30 × 30 Å. 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The goal is to compute the density of the system as a function of pressure at a constant temperature. </a:t>
            </a: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425B74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For that we need the molecule file (CO2.json) and the interaction model of CO</a:t>
            </a:r>
            <a:r>
              <a:rPr lang="en-US" baseline="-25000" dirty="0">
                <a:latin typeface="Trebuchet MS" panose="020B0603020202020204" pitchFamily="34" charset="0"/>
              </a:rPr>
              <a:t>2</a:t>
            </a:r>
            <a:r>
              <a:rPr lang="en-US" dirty="0">
                <a:latin typeface="Trebuchet MS" panose="020B0603020202020204" pitchFamily="34" charset="0"/>
              </a:rPr>
              <a:t> which we call it as forcefield (</a:t>
            </a:r>
            <a:r>
              <a:rPr lang="en-US" dirty="0" err="1">
                <a:latin typeface="Trebuchet MS" panose="020B0603020202020204" pitchFamily="34" charset="0"/>
              </a:rPr>
              <a:t>force_field.json</a:t>
            </a:r>
            <a:r>
              <a:rPr lang="en-US" dirty="0">
                <a:latin typeface="Trebuchet MS" panose="020B0603020202020204" pitchFamily="34" charset="0"/>
              </a:rPr>
              <a:t>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1F2065-724D-21BA-4EAD-6DEC57D3801D}"/>
              </a:ext>
            </a:extLst>
          </p:cNvPr>
          <p:cNvGrpSpPr/>
          <p:nvPr/>
        </p:nvGrpSpPr>
        <p:grpSpPr>
          <a:xfrm>
            <a:off x="2387411" y="4788558"/>
            <a:ext cx="1735638" cy="1052458"/>
            <a:chOff x="5486400" y="2922646"/>
            <a:chExt cx="1735638" cy="10099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5B375C-D762-EEB6-BCB2-C697745E54A2}"/>
                </a:ext>
              </a:extLst>
            </p:cNvPr>
            <p:cNvGrpSpPr/>
            <p:nvPr/>
          </p:nvGrpSpPr>
          <p:grpSpPr>
            <a:xfrm>
              <a:off x="5486400" y="2922646"/>
              <a:ext cx="1735638" cy="1007046"/>
              <a:chOff x="4643307" y="1689840"/>
              <a:chExt cx="2905386" cy="164497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725F913-58B7-B10E-C5D3-64739BFE1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43307" y="1879409"/>
                <a:ext cx="2905386" cy="1015403"/>
              </a:xfrm>
              <a:prstGeom prst="rect">
                <a:avLst/>
              </a:prstGeom>
            </p:spPr>
          </p:pic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96FE1E77-DFE0-0CEA-05B4-7CF04186F7CF}"/>
                  </a:ext>
                </a:extLst>
              </p:cNvPr>
              <p:cNvSpPr/>
              <p:nvPr/>
            </p:nvSpPr>
            <p:spPr>
              <a:xfrm rot="16426288">
                <a:off x="5575505" y="1539400"/>
                <a:ext cx="945063" cy="1458726"/>
              </a:xfrm>
              <a:prstGeom prst="arc">
                <a:avLst>
                  <a:gd name="adj1" fmla="val 16200000"/>
                  <a:gd name="adj2" fmla="val 4994770"/>
                </a:avLst>
              </a:prstGeom>
              <a:noFill/>
              <a:ln w="19050" cap="flat">
                <a:solidFill>
                  <a:srgbClr val="425B74"/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425B74"/>
                  </a:solidFill>
                  <a:effectLst/>
                  <a:uFillTx/>
                  <a:latin typeface="Trebuchet MS" panose="020B0603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06B71D-377B-35B6-6303-12352681351E}"/>
                  </a:ext>
                </a:extLst>
              </p:cNvPr>
              <p:cNvSpPr txBox="1"/>
              <p:nvPr/>
            </p:nvSpPr>
            <p:spPr>
              <a:xfrm>
                <a:off x="5597031" y="1689840"/>
                <a:ext cx="1072309" cy="578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0" i="0" dirty="0">
                    <a:solidFill>
                      <a:srgbClr val="425B74"/>
                    </a:solidFill>
                    <a:effectLst/>
                    <a:latin typeface="Trebuchet MS" panose="020B0603020202020204" pitchFamily="34" charset="0"/>
                  </a:rPr>
                  <a:t>180</a:t>
                </a:r>
                <a:r>
                  <a:rPr lang="en-US" b="0" i="0" dirty="0">
                    <a:solidFill>
                      <a:srgbClr val="425B74"/>
                    </a:solidFill>
                    <a:effectLst/>
                    <a:latin typeface="Trebuchet MS" panose="020B0603020202020204" pitchFamily="34" charset="0"/>
                  </a:rPr>
                  <a:t>°</a:t>
                </a: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425B74"/>
                  </a:solidFill>
                  <a:effectLst/>
                  <a:uFillTx/>
                  <a:latin typeface="Trebuchet MS" panose="020B0603020202020204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2D9A0-DCF3-5012-F0E2-96B8F920C8CD}"/>
                  </a:ext>
                </a:extLst>
              </p:cNvPr>
              <p:cNvSpPr txBox="1"/>
              <p:nvPr/>
            </p:nvSpPr>
            <p:spPr>
              <a:xfrm>
                <a:off x="4705113" y="2707644"/>
                <a:ext cx="444361" cy="627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000" dirty="0">
                    <a:solidFill>
                      <a:srgbClr val="425B74"/>
                    </a:solidFill>
                    <a:latin typeface="Trebuchet MS" panose="020B0603020202020204" pitchFamily="34" charset="0"/>
                    <a:ea typeface="Arial"/>
                    <a:cs typeface="Arial"/>
                    <a:sym typeface="Arial"/>
                  </a:rPr>
                  <a:t>O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425B74"/>
                  </a:solidFill>
                  <a:effectLst/>
                  <a:uFillTx/>
                  <a:latin typeface="Trebuchet MS" panose="020B0603020202020204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45284-8013-F859-2346-28BBD8295FEC}"/>
                  </a:ext>
                </a:extLst>
              </p:cNvPr>
              <p:cNvSpPr txBox="1"/>
              <p:nvPr/>
            </p:nvSpPr>
            <p:spPr>
              <a:xfrm>
                <a:off x="5792312" y="2707050"/>
                <a:ext cx="412160" cy="6271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0" i="0" u="none" strike="noStrike" cap="none" spc="0" normalizeH="0" baseline="0" dirty="0">
                    <a:ln>
                      <a:noFill/>
                    </a:ln>
                    <a:solidFill>
                      <a:srgbClr val="425B74"/>
                    </a:solidFill>
                    <a:effectLst/>
                    <a:uFillTx/>
                    <a:latin typeface="Trebuchet MS" panose="020B0603020202020204" pitchFamily="34" charset="0"/>
                    <a:ea typeface="Arial"/>
                    <a:cs typeface="Arial"/>
                    <a:sym typeface="Arial"/>
                  </a:rPr>
                  <a:t>C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425B74"/>
                  </a:solidFill>
                  <a:effectLst/>
                  <a:uFillTx/>
                  <a:latin typeface="Trebuchet MS" panose="020B0603020202020204" pitchFamily="34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9C0D0A-A9F7-EFCB-512B-A62094F76CEC}"/>
                </a:ext>
              </a:extLst>
            </p:cNvPr>
            <p:cNvSpPr txBox="1"/>
            <p:nvPr/>
          </p:nvSpPr>
          <p:spPr>
            <a:xfrm>
              <a:off x="6796326" y="3548651"/>
              <a:ext cx="265455" cy="383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425B74"/>
                  </a:solidFill>
                  <a:latin typeface="Trebuchet MS" panose="020B0603020202020204" pitchFamily="34" charset="0"/>
                  <a:ea typeface="Arial"/>
                  <a:cs typeface="Arial"/>
                  <a:sym typeface="Arial"/>
                </a:rPr>
                <a:t>O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425B74"/>
                </a:solidFill>
                <a:effectLst/>
                <a:uFillTx/>
                <a:latin typeface="Trebuchet MS" panose="020B0603020202020204" pitchFamily="34" charset="0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E281A1-2124-5DC9-F148-8767C73E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500" t="39940" r="64329" b="50684"/>
            <a:stretch/>
          </p:blipFill>
          <p:spPr>
            <a:xfrm flipV="1">
              <a:off x="5749145" y="3353030"/>
              <a:ext cx="543940" cy="457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9BC8F8-EAEF-6EEF-F1C2-DDC02878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756" t="39940" r="64329" b="50684"/>
            <a:stretch/>
          </p:blipFill>
          <p:spPr>
            <a:xfrm rot="10800000" flipV="1">
              <a:off x="6415710" y="3340587"/>
              <a:ext cx="409467" cy="4571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8D12955-0D6B-7A3D-A2C4-E01981C74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71" y="3827195"/>
            <a:ext cx="3153215" cy="24196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940E8C-392A-12DB-8988-5DDD4A1F6422}"/>
              </a:ext>
            </a:extLst>
          </p:cNvPr>
          <p:cNvSpPr txBox="1"/>
          <p:nvPr/>
        </p:nvSpPr>
        <p:spPr>
          <a:xfrm>
            <a:off x="6909435" y="6346704"/>
            <a:ext cx="3290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Snapshot of CO2.json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221A2-D1B5-DE01-60D3-D81878A3CD62}"/>
              </a:ext>
            </a:extLst>
          </p:cNvPr>
          <p:cNvSpPr txBox="1"/>
          <p:nvPr/>
        </p:nvSpPr>
        <p:spPr>
          <a:xfrm>
            <a:off x="4596154" y="227436"/>
            <a:ext cx="2999691" cy="767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- 1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2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9669-68BC-B785-789F-F1E7EB17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0677B6F-E03A-ABE7-5711-C7007E0C6655}"/>
              </a:ext>
            </a:extLst>
          </p:cNvPr>
          <p:cNvSpPr txBox="1">
            <a:spLocks/>
          </p:cNvSpPr>
          <p:nvPr/>
        </p:nvSpPr>
        <p:spPr>
          <a:xfrm>
            <a:off x="11446778" y="6531610"/>
            <a:ext cx="534689" cy="2368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>
                <a:latin typeface="Trebuchet MS" panose="020B0603020202020204" pitchFamily="34" charset="0"/>
                <a:cs typeface="Arial" panose="020B0604020202020204" pitchFamily="34" charset="0"/>
              </a:rPr>
              <a:pPr marL="38100">
                <a:spcBef>
                  <a:spcPts val="40"/>
                </a:spcBef>
              </a:pPr>
              <a:t>9</a:t>
            </a:fld>
            <a:endParaRPr lang="en-US" spc="-25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CF727-924D-9A84-246E-D3707EA9085D}"/>
              </a:ext>
            </a:extLst>
          </p:cNvPr>
          <p:cNvSpPr txBox="1"/>
          <p:nvPr/>
        </p:nvSpPr>
        <p:spPr>
          <a:xfrm>
            <a:off x="4645843" y="106057"/>
            <a:ext cx="2865353" cy="566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rebuchet MS" panose="020B0603020202020204" pitchFamily="34" charset="0"/>
              </a:rPr>
              <a:t>Exercise - 1 </a:t>
            </a:r>
            <a:endParaRPr lang="en-US" sz="3600" dirty="0">
              <a:solidFill>
                <a:srgbClr val="425B74"/>
              </a:solidFill>
              <a:latin typeface="Trebuchet MS" panose="020B0603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D50FF-0AF7-1707-26FC-258B26B96B6B}"/>
              </a:ext>
            </a:extLst>
          </p:cNvPr>
          <p:cNvSpPr txBox="1"/>
          <p:nvPr/>
        </p:nvSpPr>
        <p:spPr>
          <a:xfrm>
            <a:off x="591530" y="633259"/>
            <a:ext cx="11389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After 1000 cycles of initialization, production run is performed to sample density. For every 100 cycle the  configuration is written and appended to the .</a:t>
            </a:r>
            <a:r>
              <a:rPr lang="en-US" dirty="0" err="1">
                <a:latin typeface="Trebuchet MS" panose="020B0603020202020204" pitchFamily="34" charset="0"/>
              </a:rPr>
              <a:t>pdb</a:t>
            </a:r>
            <a:r>
              <a:rPr lang="en-US" dirty="0">
                <a:latin typeface="Trebuchet MS" panose="020B0603020202020204" pitchFamily="34" charset="0"/>
              </a:rPr>
              <a:t> file in the movies folder. The results of the simulations are stored in the output folder.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E4BF9-E211-48B8-B555-2C4026AF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21"/>
          <a:stretch/>
        </p:blipFill>
        <p:spPr>
          <a:xfrm>
            <a:off x="3347374" y="1633533"/>
            <a:ext cx="5030145" cy="5183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B75085-C62F-C41C-1FDB-3E0098CB0DCA}"/>
              </a:ext>
            </a:extLst>
          </p:cNvPr>
          <p:cNvSpPr txBox="1"/>
          <p:nvPr/>
        </p:nvSpPr>
        <p:spPr>
          <a:xfrm>
            <a:off x="8542229" y="6047317"/>
            <a:ext cx="25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Snapshot of </a:t>
            </a:r>
            <a:r>
              <a:rPr lang="en-US" sz="2000" dirty="0" err="1">
                <a:latin typeface="Trebuchet MS" panose="020B0603020202020204" pitchFamily="34" charset="0"/>
              </a:rPr>
              <a:t>simulation.json</a:t>
            </a:r>
            <a:r>
              <a:rPr lang="en-US" sz="2000" dirty="0">
                <a:latin typeface="Trebuchet MS" panose="020B0603020202020204" pitchFamily="34" charset="0"/>
              </a:rPr>
              <a:t>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F7E76-131D-198B-8953-6E9082660D5E}"/>
              </a:ext>
            </a:extLst>
          </p:cNvPr>
          <p:cNvSpPr/>
          <p:nvPr/>
        </p:nvSpPr>
        <p:spPr>
          <a:xfrm>
            <a:off x="3956115" y="3316500"/>
            <a:ext cx="2139885" cy="329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6121C-8669-6861-66C0-3D39AEEA502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2608082" y="3476755"/>
            <a:ext cx="1348033" cy="47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D19DF0-5B62-C5ED-06EF-2D0DCC8290D0}"/>
              </a:ext>
            </a:extLst>
          </p:cNvPr>
          <p:cNvSpPr txBox="1"/>
          <p:nvPr/>
        </p:nvSpPr>
        <p:spPr>
          <a:xfrm>
            <a:off x="660025" y="3015090"/>
            <a:ext cx="1960776" cy="923330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The temperature and pressure are given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B4B81-67FE-3826-BC5F-527CC0B0EE7F}"/>
              </a:ext>
            </a:extLst>
          </p:cNvPr>
          <p:cNvSpPr/>
          <p:nvPr/>
        </p:nvSpPr>
        <p:spPr>
          <a:xfrm>
            <a:off x="3649744" y="2204263"/>
            <a:ext cx="2139885" cy="213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140097-17E4-CB5A-E341-F91CBB189EF3}"/>
              </a:ext>
            </a:extLst>
          </p:cNvPr>
          <p:cNvCxnSpPr>
            <a:cxnSpLocks/>
          </p:cNvCxnSpPr>
          <p:nvPr/>
        </p:nvCxnSpPr>
        <p:spPr>
          <a:xfrm>
            <a:off x="5789629" y="2310928"/>
            <a:ext cx="32974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CCDAF6-1A75-1A07-6168-908FA60D50C2}"/>
              </a:ext>
            </a:extLst>
          </p:cNvPr>
          <p:cNvSpPr txBox="1"/>
          <p:nvPr/>
        </p:nvSpPr>
        <p:spPr>
          <a:xfrm>
            <a:off x="9104092" y="1710763"/>
            <a:ext cx="2295239" cy="1200329"/>
          </a:xfrm>
          <a:prstGeom prst="rect">
            <a:avLst/>
          </a:prstGeom>
          <a:noFill/>
          <a:ln w="19050">
            <a:solidFill>
              <a:srgbClr val="425B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The simulation results are printed every 1000 MC cycles</a:t>
            </a:r>
          </a:p>
        </p:txBody>
      </p:sp>
    </p:spTree>
    <p:extLst>
      <p:ext uri="{BB962C8B-B14F-4D97-AF65-F5344CB8AC3E}">
        <p14:creationId xmlns:p14="http://schemas.microsoft.com/office/powerpoint/2010/main" val="50037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ad2295f-d0c6-4504-8e92-278beab3bf4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991F630B3FCB45998C4CD04E555376" ma:contentTypeVersion="13" ma:contentTypeDescription="Een nieuw document maken." ma:contentTypeScope="" ma:versionID="cb1848ea54fcd8fcf9063d7c553053e4">
  <xsd:schema xmlns:xsd="http://www.w3.org/2001/XMLSchema" xmlns:xs="http://www.w3.org/2001/XMLSchema" xmlns:p="http://schemas.microsoft.com/office/2006/metadata/properties" xmlns:ns3="1ad2295f-d0c6-4504-8e92-278beab3bf46" xmlns:ns4="8d969179-02c3-466b-a168-2c4ec0ab6c72" targetNamespace="http://schemas.microsoft.com/office/2006/metadata/properties" ma:root="true" ma:fieldsID="a84d64c9c4ccbc7b4e1d33669a42902f" ns3:_="" ns4:_="">
    <xsd:import namespace="1ad2295f-d0c6-4504-8e92-278beab3bf46"/>
    <xsd:import namespace="8d969179-02c3-466b-a168-2c4ec0ab6c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2295f-d0c6-4504-8e92-278beab3bf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69179-02c3-466b-a168-2c4ec0ab6c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4216B2-5DB0-4342-B546-0383F829432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8d969179-02c3-466b-a168-2c4ec0ab6c72"/>
    <ds:schemaRef ds:uri="1ad2295f-d0c6-4504-8e92-278beab3bf4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60AEAC-5224-4884-8428-0EF926AE81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E1239E-C8EF-47EB-90B0-847909ED20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d2295f-d0c6-4504-8e92-278beab3bf46"/>
    <ds:schemaRef ds:uri="8d969179-02c3-466b-a168-2c4ec0ab6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8120</TotalTime>
  <Words>2985</Words>
  <Application>Microsoft Office PowerPoint</Application>
  <PresentationFormat>Widescreen</PresentationFormat>
  <Paragraphs>436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Lato</vt:lpstr>
      <vt:lpstr>Open Sans ExtraBold</vt:lpstr>
      <vt:lpstr>Open Sans Light</vt:lpstr>
      <vt:lpstr>Public Sans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 N</dc:creator>
  <cp:lastModifiedBy>Darshan Raju</cp:lastModifiedBy>
  <cp:revision>748</cp:revision>
  <dcterms:created xsi:type="dcterms:W3CDTF">2023-04-12T13:20:11Z</dcterms:created>
  <dcterms:modified xsi:type="dcterms:W3CDTF">2025-06-13T11:06:56Z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NOC_ClusterType">
    <vt:lpwstr>1;#Project|fa11c4c9-105f-402c-bb40-9a56b4989397</vt:lpwstr>
  </property>
  <property fmtid="{D5CDD505-2E9C-101B-9397-08002B2CF9AE}" pid="3" name="TNOC_DocumentCategory">
    <vt:lpwstr/>
  </property>
  <property fmtid="{D5CDD505-2E9C-101B-9397-08002B2CF9AE}" pid="4" name="TNOC_DocumentSetType">
    <vt:lpwstr/>
  </property>
  <property fmtid="{D5CDD505-2E9C-101B-9397-08002B2CF9AE}" pid="5" name="_dlc_DocIdItemGuid">
    <vt:lpwstr>402350f9-5f7d-496b-963a-3888735f1c33</vt:lpwstr>
  </property>
  <property fmtid="{D5CDD505-2E9C-101B-9397-08002B2CF9AE}" pid="6" name="TNOC_DocumentClassification">
    <vt:lpwstr>5;#TNO Internal|1a23c89f-ef54-4907-86fd-8242403ff722</vt:lpwstr>
  </property>
  <property fmtid="{D5CDD505-2E9C-101B-9397-08002B2CF9AE}" pid="7" name="MediaServiceImageTags">
    <vt:lpwstr/>
  </property>
  <property fmtid="{D5CDD505-2E9C-101B-9397-08002B2CF9AE}" pid="8" name="ContentTypeId">
    <vt:lpwstr>0x0101007D991F630B3FCB45998C4CD04E555376</vt:lpwstr>
  </property>
  <property fmtid="{D5CDD505-2E9C-101B-9397-08002B2CF9AE}" pid="9" name="TNOC_DocumentType">
    <vt:lpwstr/>
  </property>
</Properties>
</file>